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61"/>
  </p:notesMasterIdLst>
  <p:handoutMasterIdLst>
    <p:handoutMasterId r:id="rId62"/>
  </p:handoutMasterIdLst>
  <p:sldIdLst>
    <p:sldId id="270" r:id="rId3"/>
    <p:sldId id="990" r:id="rId4"/>
    <p:sldId id="326" r:id="rId5"/>
    <p:sldId id="1132" r:id="rId6"/>
    <p:sldId id="1134" r:id="rId7"/>
    <p:sldId id="1135" r:id="rId8"/>
    <p:sldId id="1136" r:id="rId9"/>
    <p:sldId id="1137" r:id="rId10"/>
    <p:sldId id="1139" r:id="rId11"/>
    <p:sldId id="1239" r:id="rId12"/>
    <p:sldId id="1240" r:id="rId13"/>
    <p:sldId id="1241" r:id="rId14"/>
    <p:sldId id="1242" r:id="rId15"/>
    <p:sldId id="1204" r:id="rId16"/>
    <p:sldId id="1247" r:id="rId17"/>
    <p:sldId id="1248" r:id="rId18"/>
    <p:sldId id="1249" r:id="rId19"/>
    <p:sldId id="1250" r:id="rId20"/>
    <p:sldId id="1142" r:id="rId21"/>
    <p:sldId id="1143" r:id="rId22"/>
    <p:sldId id="1144" r:id="rId23"/>
    <p:sldId id="1145" r:id="rId24"/>
    <p:sldId id="1146" r:id="rId25"/>
    <p:sldId id="1147" r:id="rId26"/>
    <p:sldId id="1148" r:id="rId27"/>
    <p:sldId id="1149" r:id="rId28"/>
    <p:sldId id="1150" r:id="rId29"/>
    <p:sldId id="1151" r:id="rId30"/>
    <p:sldId id="1152" r:id="rId31"/>
    <p:sldId id="1153" r:id="rId32"/>
    <p:sldId id="1154" r:id="rId33"/>
    <p:sldId id="1155" r:id="rId34"/>
    <p:sldId id="1156" r:id="rId35"/>
    <p:sldId id="1157" r:id="rId36"/>
    <p:sldId id="1158" r:id="rId37"/>
    <p:sldId id="1159" r:id="rId38"/>
    <p:sldId id="1251" r:id="rId39"/>
    <p:sldId id="1252" r:id="rId40"/>
    <p:sldId id="1253" r:id="rId41"/>
    <p:sldId id="1254" r:id="rId42"/>
    <p:sldId id="1160" r:id="rId43"/>
    <p:sldId id="1161" r:id="rId44"/>
    <p:sldId id="1162" r:id="rId45"/>
    <p:sldId id="1163" r:id="rId46"/>
    <p:sldId id="1164" r:id="rId47"/>
    <p:sldId id="1243" r:id="rId48"/>
    <p:sldId id="1246" r:id="rId49"/>
    <p:sldId id="1205" r:id="rId50"/>
    <p:sldId id="1207" r:id="rId51"/>
    <p:sldId id="1206" r:id="rId52"/>
    <p:sldId id="1212" r:id="rId53"/>
    <p:sldId id="1208" r:id="rId54"/>
    <p:sldId id="725" r:id="rId55"/>
    <p:sldId id="1209" r:id="rId56"/>
    <p:sldId id="1210" r:id="rId57"/>
    <p:sldId id="1213" r:id="rId58"/>
    <p:sldId id="538" r:id="rId59"/>
    <p:sldId id="377" r:id="rId60"/>
  </p:sldIdLst>
  <p:sldSz cx="9144000" cy="6858000" type="screen4x3"/>
  <p:notesSz cx="7099300" cy="10234613"/>
  <p:defaultTextStyle>
    <a:defPPr>
      <a:defRPr lang="en-US"/>
    </a:defPPr>
    <a:lvl1pPr marL="0" lvl="0"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A49E"/>
    <a:srgbClr val="9F3DA5"/>
    <a:srgbClr val="003399"/>
    <a:srgbClr val="000066"/>
    <a:srgbClr val="3399FF"/>
    <a:srgbClr val="0033CC"/>
    <a:srgbClr val="000099"/>
    <a:srgbClr val="808080"/>
    <a:srgbClr val="5F5F5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28" autoAdjust="0"/>
    <p:restoredTop sz="94254"/>
  </p:normalViewPr>
  <p:slideViewPr>
    <p:cSldViewPr showGuides="1">
      <p:cViewPr varScale="1">
        <p:scale>
          <a:sx n="84" d="100"/>
          <a:sy n="84" d="100"/>
        </p:scale>
        <p:origin x="1608" y="96"/>
      </p:cViewPr>
      <p:guideLst>
        <p:guide orient="horz" pos="2160"/>
        <p:guide pos="2806"/>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35F4F664-1650-487E-AD75-73178DC41CC4}"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27 September 2022</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E2502937-4162-4EF3-B0BD-7E4AA460D5DF}"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1547426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B2511245-2F95-47BF-8A9E-A618464C88CC}"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27 September 2022</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4100" name="Rectangle 4"/>
          <p:cNvSpPr>
            <a:spLocks noGrp="1" noRot="1" noChangeAspect="1" noTextEdit="1"/>
          </p:cNvSpPr>
          <p:nvPr>
            <p:ph type="sldImg"/>
          </p:nvPr>
        </p:nvSpPr>
        <p:spPr>
          <a:xfrm>
            <a:off x="990600" y="768350"/>
            <a:ext cx="5118100" cy="3838575"/>
          </a:xfrm>
          <a:prstGeom prst="rect">
            <a:avLst/>
          </a:prstGeom>
          <a:noFill/>
          <a:ln w="9525" cap="flat" cmpd="sng">
            <a:solidFill>
              <a:srgbClr val="000000"/>
            </a:solidFill>
            <a:prstDash val="solid"/>
            <a:miter/>
            <a:headEnd type="none" w="med" len="med"/>
            <a:tailEnd type="none" w="med" len="med"/>
          </a:ln>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ln>
          <a:effectLst/>
        </p:spPr>
        <p:txBody>
          <a:bodyPr vert="horz" wrap="square" lIns="96661" tIns="48331" rIns="96661" bIns="48331"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2F0C3C9C-4F57-4EAF-9DFC-8E5CF829FAB8}"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2142828494"/>
      </p:ext>
    </p:extLst>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txBox="1">
            <a:spLocks noGrp="1" noChangeArrowheads="1"/>
          </p:cNvSpPr>
          <p:nvPr>
            <p:ph type="hdr" sz="quarter"/>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20483" name="Rectangle 3"/>
          <p:cNvSpPr txBox="1">
            <a:spLocks noGrp="1" noChangeArrowheads="1"/>
          </p:cNvSpPr>
          <p:nvPr>
            <p:ph type="dt" sz="half"/>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r" defTabSz="967105" rtl="0" eaLnBrk="0" fontAlgn="base" latinLnBrk="0" hangingPunct="0">
              <a:lnSpc>
                <a:spcPct val="100000"/>
              </a:lnSpc>
              <a:spcBef>
                <a:spcPct val="0"/>
              </a:spcBef>
              <a:spcAft>
                <a:spcPct val="0"/>
              </a:spcAft>
              <a:buClrTx/>
              <a:buSzTx/>
              <a:buFontTx/>
              <a:buNone/>
              <a:defRPr/>
            </a:pPr>
            <a:fld id="{E19CAC58-94A5-469B-8DEA-186603CBD80E}" type="datetime3">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27 September 2022</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20484" name="Rectangle 6"/>
          <p:cNvSpPr txBox="1">
            <a:spLocks noGrp="1" noChangeArrowheads="1"/>
          </p:cNvSpPr>
          <p:nvPr>
            <p:ph type="ftr" sz="quarter"/>
          </p:nvPr>
        </p:nvSpPr>
        <p:spPr bwMode="auto"/>
        <p:txBody>
          <a:bodyPr wrap="square" lIns="96661" tIns="48331" rIns="96661" bIns="48331" numCol="1" anchor="b"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8" name="Rectangle 7"/>
          <p:cNvSpPr txBox="1">
            <a:spLocks noGrp="1"/>
          </p:cNvSpPr>
          <p:nvPr>
            <p:ph type="sldNum" sz="quarter"/>
          </p:nvPr>
        </p:nvSpPr>
        <p:spPr>
          <a:xfrm>
            <a:off x="4022725" y="9723438"/>
            <a:ext cx="3076575" cy="511175"/>
          </a:xfrm>
          <a:prstGeom prst="rect">
            <a:avLst/>
          </a:prstGeom>
          <a:noFill/>
          <a:ln w="9525">
            <a:noFill/>
          </a:ln>
        </p:spPr>
        <p:txBody>
          <a:bodyPr vert="horz" wrap="square" lIns="96661" tIns="48331" rIns="96661" bIns="48331" anchor="b"/>
          <a:lstStyle/>
          <a:p>
            <a:pPr lvl="0" algn="r" defTabSz="967105" eaLnBrk="1" hangingPunct="1"/>
            <a:fld id="{9A0DB2DC-4C9A-4742-B13C-FB6460FD3503}" type="slidenum">
              <a:rPr lang="en-US" altLang="zh-CN" sz="1300" dirty="0">
                <a:latin typeface="Times New Roman" panose="02020603050405020304" charset="0"/>
              </a:rPr>
              <a:t>1</a:t>
            </a:fld>
            <a:endParaRPr lang="en-US" altLang="zh-CN" sz="1300" dirty="0">
              <a:latin typeface="Times New Roman" panose="02020603050405020304" charset="0"/>
            </a:endParaRPr>
          </a:p>
        </p:txBody>
      </p:sp>
      <p:sp>
        <p:nvSpPr>
          <p:cNvPr id="6149" name="Rectangle 2"/>
          <p:cNvSpPr>
            <a:spLocks noGrp="1" noRot="1" noChangeAspect="1" noTextEdit="1"/>
          </p:cNvSpPr>
          <p:nvPr>
            <p:ph type="sldImg"/>
          </p:nvPr>
        </p:nvSpPr>
        <p:spPr/>
      </p:sp>
      <p:sp>
        <p:nvSpPr>
          <p:cNvPr id="6150" name="Rectangle 3"/>
          <p:cNvSpPr>
            <a:spLocks noGrp="1"/>
          </p:cNvSpPr>
          <p:nvPr>
            <p:ph type="body"/>
          </p:nvPr>
        </p:nvSpPr>
        <p:spPr/>
        <p:txBody>
          <a:bodyPr wrap="square" lIns="96661" tIns="48331" rIns="96661" bIns="48331" anchor="t"/>
          <a:lstStyle/>
          <a:p>
            <a:pPr lvl="0" eaLnBrk="1" hangingPunct="1"/>
            <a:endParaRPr lang="en-AU" altLang="x-none" dirty="0"/>
          </a:p>
        </p:txBody>
      </p:sp>
    </p:spTree>
    <p:extLst>
      <p:ext uri="{BB962C8B-B14F-4D97-AF65-F5344CB8AC3E}">
        <p14:creationId xmlns:p14="http://schemas.microsoft.com/office/powerpoint/2010/main" val="1175894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r>
              <a:rPr lang="en-US" altLang="en-US"/>
              <a:t>18.#</a:t>
            </a:r>
          </a:p>
        </p:txBody>
      </p:sp>
      <p:sp>
        <p:nvSpPr>
          <p:cNvPr id="147459" name="Rectangle 2"/>
          <p:cNvSpPr>
            <a:spLocks noGrp="1" noRot="1" noChangeAspect="1" noChangeArrowheads="1" noTextEdit="1"/>
          </p:cNvSpPr>
          <p:nvPr>
            <p:ph type="sldImg"/>
          </p:nvPr>
        </p:nvSpPr>
        <p:spPr/>
      </p:sp>
      <p:sp>
        <p:nvSpPr>
          <p:cNvPr id="147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046792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r>
              <a:rPr lang="en-US" altLang="en-US"/>
              <a:t>18.#</a:t>
            </a:r>
          </a:p>
        </p:txBody>
      </p:sp>
      <p:sp>
        <p:nvSpPr>
          <p:cNvPr id="149507" name="Rectangle 2"/>
          <p:cNvSpPr>
            <a:spLocks noGrp="1" noRot="1" noChangeAspect="1" noChangeArrowheads="1" noTextEdit="1"/>
          </p:cNvSpPr>
          <p:nvPr>
            <p:ph type="sldImg"/>
          </p:nvPr>
        </p:nvSpPr>
        <p:spPr/>
      </p:sp>
      <p:sp>
        <p:nvSpPr>
          <p:cNvPr id="149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1756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r>
              <a:rPr lang="en-US" altLang="en-US"/>
              <a:t>18.#</a:t>
            </a:r>
          </a:p>
        </p:txBody>
      </p:sp>
      <p:sp>
        <p:nvSpPr>
          <p:cNvPr id="151555" name="Rectangle 2"/>
          <p:cNvSpPr>
            <a:spLocks noGrp="1" noRot="1" noChangeAspect="1" noChangeArrowheads="1" noTextEdit="1"/>
          </p:cNvSpPr>
          <p:nvPr>
            <p:ph type="sldImg"/>
          </p:nvPr>
        </p:nvSpPr>
        <p:spPr/>
      </p:sp>
      <p:sp>
        <p:nvSpPr>
          <p:cNvPr id="1515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08475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6AFB0B61-30D1-4466-9ACA-31B3A18B09E0}" type="slidenum">
              <a:rPr lang="en-US" altLang="en-US"/>
              <a:t>23</a:t>
            </a:fld>
            <a:endParaRPr lang="en-US" altLang="en-US"/>
          </a:p>
        </p:txBody>
      </p:sp>
      <p:sp>
        <p:nvSpPr>
          <p:cNvPr id="153603" name="Rectangle 2"/>
          <p:cNvSpPr>
            <a:spLocks noGrp="1" noRot="1" noChangeAspect="1" noChangeArrowheads="1" noTextEdit="1"/>
          </p:cNvSpPr>
          <p:nvPr>
            <p:ph type="sldImg"/>
          </p:nvPr>
        </p:nvSpPr>
        <p:spPr/>
      </p:sp>
      <p:sp>
        <p:nvSpPr>
          <p:cNvPr id="1536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05282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r>
              <a:rPr lang="en-US" altLang="en-US"/>
              <a:t>18.#</a:t>
            </a:r>
          </a:p>
        </p:txBody>
      </p:sp>
      <p:sp>
        <p:nvSpPr>
          <p:cNvPr id="155651" name="Rectangle 2"/>
          <p:cNvSpPr>
            <a:spLocks noGrp="1" noRot="1" noChangeAspect="1" noChangeArrowheads="1" noTextEdit="1"/>
          </p:cNvSpPr>
          <p:nvPr>
            <p:ph type="sldImg"/>
          </p:nvPr>
        </p:nvSpPr>
        <p:spPr/>
      </p:sp>
      <p:sp>
        <p:nvSpPr>
          <p:cNvPr id="155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22585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E9905D88-134B-4E65-A863-F1BAB1F29E4E}" type="slidenum">
              <a:rPr lang="en-US" altLang="en-US"/>
              <a:t>25</a:t>
            </a:fld>
            <a:endParaRPr lang="en-US" altLang="en-US"/>
          </a:p>
        </p:txBody>
      </p:sp>
      <p:sp>
        <p:nvSpPr>
          <p:cNvPr id="157699" name="Rectangle 2"/>
          <p:cNvSpPr>
            <a:spLocks noGrp="1" noRot="1" noChangeAspect="1" noChangeArrowheads="1" noTextEdit="1"/>
          </p:cNvSpPr>
          <p:nvPr>
            <p:ph type="sldImg"/>
          </p:nvPr>
        </p:nvSpPr>
        <p:spPr/>
      </p:sp>
      <p:sp>
        <p:nvSpPr>
          <p:cNvPr id="1577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6473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6C962D6B-06A6-4846-AD3F-D8E8360A072C}" type="slidenum">
              <a:rPr lang="en-US" altLang="en-US"/>
              <a:t>26</a:t>
            </a:fld>
            <a:endParaRPr lang="en-US" altLang="en-US"/>
          </a:p>
        </p:txBody>
      </p:sp>
      <p:sp>
        <p:nvSpPr>
          <p:cNvPr id="159747" name="Rectangle 2"/>
          <p:cNvSpPr>
            <a:spLocks noGrp="1" noRot="1" noChangeAspect="1" noChangeArrowheads="1" noTextEdit="1"/>
          </p:cNvSpPr>
          <p:nvPr>
            <p:ph type="sldImg"/>
          </p:nvPr>
        </p:nvSpPr>
        <p:spPr/>
      </p:sp>
      <p:sp>
        <p:nvSpPr>
          <p:cNvPr id="1597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28148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r>
              <a:rPr lang="en-US" altLang="en-US"/>
              <a:t>18.#</a:t>
            </a:r>
          </a:p>
        </p:txBody>
      </p:sp>
      <p:sp>
        <p:nvSpPr>
          <p:cNvPr id="161795" name="Rectangle 2"/>
          <p:cNvSpPr>
            <a:spLocks noGrp="1" noRot="1" noChangeAspect="1" noChangeArrowheads="1" noTextEdit="1"/>
          </p:cNvSpPr>
          <p:nvPr>
            <p:ph type="sldImg"/>
          </p:nvPr>
        </p:nvSpPr>
        <p:spPr/>
      </p:sp>
      <p:sp>
        <p:nvSpPr>
          <p:cNvPr id="161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58909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r>
              <a:rPr lang="en-US" altLang="en-US"/>
              <a:t>18.#</a:t>
            </a:r>
          </a:p>
        </p:txBody>
      </p:sp>
      <p:sp>
        <p:nvSpPr>
          <p:cNvPr id="163843" name="Rectangle 2"/>
          <p:cNvSpPr>
            <a:spLocks noGrp="1" noRot="1" noChangeAspect="1" noChangeArrowheads="1" noTextEdit="1"/>
          </p:cNvSpPr>
          <p:nvPr>
            <p:ph type="sldImg"/>
          </p:nvPr>
        </p:nvSpPr>
        <p:spPr/>
      </p:sp>
      <p:sp>
        <p:nvSpPr>
          <p:cNvPr id="1638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28294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r>
              <a:rPr lang="en-US" altLang="en-US"/>
              <a:t>18.#</a:t>
            </a:r>
          </a:p>
        </p:txBody>
      </p:sp>
      <p:sp>
        <p:nvSpPr>
          <p:cNvPr id="165891" name="Rectangle 2"/>
          <p:cNvSpPr>
            <a:spLocks noGrp="1" noRot="1" noChangeAspect="1" noChangeArrowheads="1" noTextEdit="1"/>
          </p:cNvSpPr>
          <p:nvPr>
            <p:ph type="sldImg"/>
          </p:nvPr>
        </p:nvSpPr>
        <p:spPr/>
      </p:sp>
      <p:sp>
        <p:nvSpPr>
          <p:cNvPr id="1658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52934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22530" name="Rectangle 2"/>
          <p:cNvSpPr>
            <a:spLocks noGrp="1" noRot="1" noChangeAspect="1" noTextEdit="1"/>
          </p:cNvSpPr>
          <p:nvPr>
            <p:ph type="sldImg"/>
          </p:nvPr>
        </p:nvSpPr>
        <p:spPr/>
      </p:sp>
      <p:sp>
        <p:nvSpPr>
          <p:cNvPr id="22531"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4142129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15A83EBA-0160-4AC3-BC00-204D279605CA}" type="slidenum">
              <a:rPr lang="en-US" altLang="en-US"/>
              <a:t>30</a:t>
            </a:fld>
            <a:endParaRPr lang="en-US" altLang="en-US"/>
          </a:p>
        </p:txBody>
      </p:sp>
      <p:sp>
        <p:nvSpPr>
          <p:cNvPr id="167939" name="Rectangle 2"/>
          <p:cNvSpPr>
            <a:spLocks noGrp="1" noRot="1" noChangeAspect="1" noChangeArrowheads="1" noTextEdit="1"/>
          </p:cNvSpPr>
          <p:nvPr>
            <p:ph type="sldImg"/>
          </p:nvPr>
        </p:nvSpPr>
        <p:spPr/>
      </p:sp>
      <p:sp>
        <p:nvSpPr>
          <p:cNvPr id="1679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09037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r>
              <a:rPr lang="en-US" altLang="en-US"/>
              <a:t>18.#</a:t>
            </a:r>
          </a:p>
        </p:txBody>
      </p:sp>
      <p:sp>
        <p:nvSpPr>
          <p:cNvPr id="169987" name="Rectangle 2"/>
          <p:cNvSpPr>
            <a:spLocks noGrp="1" noRot="1" noChangeAspect="1" noChangeArrowheads="1" noTextEdit="1"/>
          </p:cNvSpPr>
          <p:nvPr>
            <p:ph type="sldImg"/>
          </p:nvPr>
        </p:nvSpPr>
        <p:spPr/>
      </p:sp>
      <p:sp>
        <p:nvSpPr>
          <p:cNvPr id="1699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7856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r>
              <a:rPr lang="en-US" altLang="en-US"/>
              <a:t>18.#</a:t>
            </a:r>
          </a:p>
        </p:txBody>
      </p:sp>
      <p:sp>
        <p:nvSpPr>
          <p:cNvPr id="172035" name="Rectangle 2"/>
          <p:cNvSpPr>
            <a:spLocks noGrp="1" noRot="1" noChangeAspect="1" noChangeArrowheads="1" noTextEdit="1"/>
          </p:cNvSpPr>
          <p:nvPr>
            <p:ph type="sldImg"/>
          </p:nvPr>
        </p:nvSpPr>
        <p:spPr/>
      </p:sp>
      <p:sp>
        <p:nvSpPr>
          <p:cNvPr id="1720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27652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88BB5BE8-45D5-4BEF-9124-EB03EEA9AF0A}" type="slidenum">
              <a:rPr lang="en-US" altLang="en-US"/>
              <a:t>33</a:t>
            </a:fld>
            <a:endParaRPr lang="en-US" altLang="en-US"/>
          </a:p>
        </p:txBody>
      </p:sp>
      <p:sp>
        <p:nvSpPr>
          <p:cNvPr id="174083" name="Rectangle 2"/>
          <p:cNvSpPr>
            <a:spLocks noGrp="1" noRot="1" noChangeAspect="1" noChangeArrowheads="1" noTextEdit="1"/>
          </p:cNvSpPr>
          <p:nvPr>
            <p:ph type="sldImg"/>
          </p:nvPr>
        </p:nvSpPr>
        <p:spPr/>
      </p:sp>
      <p:sp>
        <p:nvSpPr>
          <p:cNvPr id="1740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22247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9C3D3374-3812-47B9-8588-DF16A34E03B3}" type="slidenum">
              <a:rPr lang="en-US" altLang="en-US"/>
              <a:t>34</a:t>
            </a:fld>
            <a:endParaRPr lang="en-US" altLang="en-US"/>
          </a:p>
        </p:txBody>
      </p:sp>
      <p:sp>
        <p:nvSpPr>
          <p:cNvPr id="176131" name="Rectangle 2"/>
          <p:cNvSpPr>
            <a:spLocks noGrp="1" noRot="1" noChangeAspect="1" noChangeArrowheads="1" noTextEdit="1"/>
          </p:cNvSpPr>
          <p:nvPr>
            <p:ph type="sldImg"/>
          </p:nvPr>
        </p:nvSpPr>
        <p:spPr/>
      </p:sp>
      <p:sp>
        <p:nvSpPr>
          <p:cNvPr id="1761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7132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A4408119-1C36-4C6C-9BF4-5B3A23581A42}" type="slidenum">
              <a:rPr lang="en-US" altLang="en-US"/>
              <a:t>35</a:t>
            </a:fld>
            <a:endParaRPr lang="en-US" altLang="en-US"/>
          </a:p>
        </p:txBody>
      </p:sp>
      <p:sp>
        <p:nvSpPr>
          <p:cNvPr id="178179" name="Rectangle 2"/>
          <p:cNvSpPr>
            <a:spLocks noGrp="1" noRot="1" noChangeAspect="1" noChangeArrowheads="1" noTextEdit="1"/>
          </p:cNvSpPr>
          <p:nvPr>
            <p:ph type="sldImg"/>
          </p:nvPr>
        </p:nvSpPr>
        <p:spPr/>
      </p:sp>
      <p:sp>
        <p:nvSpPr>
          <p:cNvPr id="1781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70598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r>
              <a:rPr lang="en-US" altLang="en-US"/>
              <a:t>18.#</a:t>
            </a:r>
          </a:p>
        </p:txBody>
      </p:sp>
      <p:sp>
        <p:nvSpPr>
          <p:cNvPr id="180227" name="Rectangle 2"/>
          <p:cNvSpPr>
            <a:spLocks noGrp="1" noRot="1" noChangeAspect="1" noChangeArrowheads="1" noTextEdit="1"/>
          </p:cNvSpPr>
          <p:nvPr>
            <p:ph type="sldImg"/>
          </p:nvPr>
        </p:nvSpPr>
        <p:spPr/>
      </p:sp>
      <p:sp>
        <p:nvSpPr>
          <p:cNvPr id="180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28149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r>
              <a:rPr lang="en-US" altLang="en-US"/>
              <a:t>18.#</a:t>
            </a:r>
          </a:p>
        </p:txBody>
      </p:sp>
      <p:sp>
        <p:nvSpPr>
          <p:cNvPr id="182275" name="Rectangle 2"/>
          <p:cNvSpPr>
            <a:spLocks noGrp="1" noRot="1" noChangeAspect="1" noChangeArrowheads="1" noTextEdit="1"/>
          </p:cNvSpPr>
          <p:nvPr>
            <p:ph type="sldImg"/>
          </p:nvPr>
        </p:nvSpPr>
        <p:spPr/>
      </p:sp>
      <p:sp>
        <p:nvSpPr>
          <p:cNvPr id="1822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32250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fld id="{A16F484C-DDE9-4C52-A450-11638A487645}" type="slidenum">
              <a:rPr lang="en-US" altLang="en-US"/>
              <a:t>42</a:t>
            </a:fld>
            <a:endParaRPr lang="en-US" altLang="en-US"/>
          </a:p>
        </p:txBody>
      </p:sp>
      <p:sp>
        <p:nvSpPr>
          <p:cNvPr id="184323" name="Rectangle 2"/>
          <p:cNvSpPr>
            <a:spLocks noGrp="1" noRot="1" noChangeAspect="1" noChangeArrowheads="1" noTextEdit="1"/>
          </p:cNvSpPr>
          <p:nvPr>
            <p:ph type="sldImg"/>
          </p:nvPr>
        </p:nvSpPr>
        <p:spPr/>
      </p:sp>
      <p:sp>
        <p:nvSpPr>
          <p:cNvPr id="1843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107903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r>
              <a:rPr lang="en-US" altLang="en-US"/>
              <a:t>18.#</a:t>
            </a:r>
          </a:p>
        </p:txBody>
      </p:sp>
      <p:sp>
        <p:nvSpPr>
          <p:cNvPr id="186371" name="Rectangle 2"/>
          <p:cNvSpPr>
            <a:spLocks noGrp="1" noRot="1" noChangeAspect="1" noChangeArrowheads="1" noTextEdit="1"/>
          </p:cNvSpPr>
          <p:nvPr>
            <p:ph type="sldImg"/>
          </p:nvPr>
        </p:nvSpPr>
        <p:spPr/>
      </p:sp>
      <p:sp>
        <p:nvSpPr>
          <p:cNvPr id="1863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07259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r>
              <a:rPr lang="en-US" altLang="en-US"/>
              <a:t>18.#</a:t>
            </a:r>
          </a:p>
        </p:txBody>
      </p:sp>
      <p:sp>
        <p:nvSpPr>
          <p:cNvPr id="124931" name="Rectangle 2"/>
          <p:cNvSpPr>
            <a:spLocks noGrp="1" noRot="1" noChangeAspect="1" noChangeArrowheads="1" noTextEdit="1"/>
          </p:cNvSpPr>
          <p:nvPr>
            <p:ph type="sldImg"/>
          </p:nvPr>
        </p:nvSpPr>
        <p:spPr/>
      </p:sp>
      <p:sp>
        <p:nvSpPr>
          <p:cNvPr id="1249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92423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r>
              <a:rPr lang="en-US" altLang="en-US"/>
              <a:t>18.#</a:t>
            </a:r>
          </a:p>
        </p:txBody>
      </p:sp>
      <p:sp>
        <p:nvSpPr>
          <p:cNvPr id="188419" name="Rectangle 2"/>
          <p:cNvSpPr>
            <a:spLocks noGrp="1" noRot="1" noChangeAspect="1" noChangeArrowheads="1" noTextEdit="1"/>
          </p:cNvSpPr>
          <p:nvPr>
            <p:ph type="sldImg"/>
          </p:nvPr>
        </p:nvSpPr>
        <p:spPr/>
      </p:sp>
      <p:sp>
        <p:nvSpPr>
          <p:cNvPr id="1884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37662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r>
              <a:rPr lang="en-US" altLang="en-US"/>
              <a:t>18.#</a:t>
            </a:r>
          </a:p>
        </p:txBody>
      </p:sp>
      <p:sp>
        <p:nvSpPr>
          <p:cNvPr id="190467" name="Rectangle 2"/>
          <p:cNvSpPr>
            <a:spLocks noGrp="1" noRot="1" noChangeAspect="1" noChangeArrowheads="1" noTextEdit="1"/>
          </p:cNvSpPr>
          <p:nvPr>
            <p:ph type="sldImg"/>
          </p:nvPr>
        </p:nvSpPr>
        <p:spPr/>
      </p:sp>
      <p:sp>
        <p:nvSpPr>
          <p:cNvPr id="1904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24681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idx="3"/>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67105" rtl="0" eaLnBrk="0" fontAlgn="base" latinLnBrk="0" hangingPunct="0">
              <a:lnSpc>
                <a:spcPct val="100000"/>
              </a:lnSpc>
              <a:spcBef>
                <a:spcPct val="0"/>
              </a:spcBef>
              <a:spcAft>
                <a:spcPct val="0"/>
              </a:spcAft>
              <a:buClrTx/>
              <a:buSzTx/>
              <a:buFontTx/>
              <a:buNone/>
              <a:defRPr/>
            </a:pPr>
            <a:fld id="{B2511245-2F95-47BF-8A9E-A618464C88CC}"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27 September 2022</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Tree>
    <p:extLst>
      <p:ext uri="{BB962C8B-B14F-4D97-AF65-F5344CB8AC3E}">
        <p14:creationId xmlns:p14="http://schemas.microsoft.com/office/powerpoint/2010/main" val="234095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r>
              <a:rPr lang="en-US" altLang="en-US"/>
              <a:t>18.#</a:t>
            </a:r>
          </a:p>
        </p:txBody>
      </p:sp>
      <p:sp>
        <p:nvSpPr>
          <p:cNvPr id="129027" name="Rectangle 2"/>
          <p:cNvSpPr>
            <a:spLocks noGrp="1" noRot="1" noChangeAspect="1" noChangeArrowheads="1" noTextEdit="1"/>
          </p:cNvSpPr>
          <p:nvPr>
            <p:ph type="sldImg"/>
          </p:nvPr>
        </p:nvSpPr>
        <p:spPr/>
      </p:sp>
      <p:sp>
        <p:nvSpPr>
          <p:cNvPr id="1290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51401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r>
              <a:rPr lang="en-US" altLang="en-US"/>
              <a:t>18.#</a:t>
            </a:r>
          </a:p>
        </p:txBody>
      </p:sp>
      <p:sp>
        <p:nvSpPr>
          <p:cNvPr id="131075" name="Rectangle 2"/>
          <p:cNvSpPr>
            <a:spLocks noGrp="1" noRot="1" noChangeAspect="1" noChangeArrowheads="1" noTextEdit="1"/>
          </p:cNvSpPr>
          <p:nvPr>
            <p:ph type="sldImg"/>
          </p:nvPr>
        </p:nvSpPr>
        <p:spPr/>
      </p:sp>
      <p:sp>
        <p:nvSpPr>
          <p:cNvPr id="1310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84068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r>
              <a:rPr lang="en-US" altLang="en-US"/>
              <a:t>18.#</a:t>
            </a:r>
          </a:p>
        </p:txBody>
      </p:sp>
      <p:sp>
        <p:nvSpPr>
          <p:cNvPr id="133123" name="Rectangle 2"/>
          <p:cNvSpPr>
            <a:spLocks noGrp="1" noRot="1" noChangeAspect="1" noChangeArrowheads="1" noTextEdit="1"/>
          </p:cNvSpPr>
          <p:nvPr>
            <p:ph type="sldImg"/>
          </p:nvPr>
        </p:nvSpPr>
        <p:spPr/>
      </p:sp>
      <p:sp>
        <p:nvSpPr>
          <p:cNvPr id="1331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69558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r>
              <a:rPr lang="en-US" altLang="en-US"/>
              <a:t>18.#</a:t>
            </a:r>
          </a:p>
        </p:txBody>
      </p:sp>
      <p:sp>
        <p:nvSpPr>
          <p:cNvPr id="135171" name="Rectangle 2"/>
          <p:cNvSpPr>
            <a:spLocks noGrp="1" noRot="1" noChangeAspect="1" noChangeArrowheads="1" noTextEdit="1"/>
          </p:cNvSpPr>
          <p:nvPr>
            <p:ph type="sldImg"/>
          </p:nvPr>
        </p:nvSpPr>
        <p:spPr/>
      </p:sp>
      <p:sp>
        <p:nvSpPr>
          <p:cNvPr id="1351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06887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r>
              <a:rPr lang="en-US" altLang="en-US"/>
              <a:t>18.#</a:t>
            </a:r>
          </a:p>
        </p:txBody>
      </p:sp>
      <p:sp>
        <p:nvSpPr>
          <p:cNvPr id="139267" name="Rectangle 2"/>
          <p:cNvSpPr>
            <a:spLocks noGrp="1" noRot="1" noChangeAspect="1" noChangeArrowheads="1" noTextEdit="1"/>
          </p:cNvSpPr>
          <p:nvPr>
            <p:ph type="sldImg"/>
          </p:nvPr>
        </p:nvSpPr>
        <p:spPr/>
      </p:sp>
      <p:sp>
        <p:nvSpPr>
          <p:cNvPr id="1392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89174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charset="0"/>
              </a:defRPr>
            </a:lvl1pPr>
            <a:lvl2pPr marL="742950" indent="-285750">
              <a:spcBef>
                <a:spcPct val="30000"/>
              </a:spcBef>
              <a:defRPr sz="1200">
                <a:solidFill>
                  <a:schemeClr val="tx1"/>
                </a:solidFill>
                <a:latin typeface="Times New Roman" panose="02020603050405020304" charset="0"/>
              </a:defRPr>
            </a:lvl2pPr>
            <a:lvl3pPr marL="1143000" indent="-228600">
              <a:spcBef>
                <a:spcPct val="30000"/>
              </a:spcBef>
              <a:defRPr sz="1200">
                <a:solidFill>
                  <a:schemeClr val="tx1"/>
                </a:solidFill>
                <a:latin typeface="Times New Roman" panose="02020603050405020304" charset="0"/>
              </a:defRPr>
            </a:lvl3pPr>
            <a:lvl4pPr marL="1600200" indent="-228600">
              <a:spcBef>
                <a:spcPct val="30000"/>
              </a:spcBef>
              <a:defRPr sz="1200">
                <a:solidFill>
                  <a:schemeClr val="tx1"/>
                </a:solidFill>
                <a:latin typeface="Times New Roman" panose="02020603050405020304" charset="0"/>
              </a:defRPr>
            </a:lvl4pPr>
            <a:lvl5pPr marL="2057400" indent="-228600">
              <a:spcBef>
                <a:spcPct val="30000"/>
              </a:spcBef>
              <a:defRPr sz="1200">
                <a:solidFill>
                  <a:schemeClr val="tx1"/>
                </a:solidFill>
                <a:latin typeface="Times New Roman" panose="02020603050405020304" charset="0"/>
              </a:defRPr>
            </a:lvl5pPr>
            <a:lvl6pPr marL="2514600" indent="-228600" eaLnBrk="0" fontAlgn="base" hangingPunct="0">
              <a:spcBef>
                <a:spcPct val="30000"/>
              </a:spcBef>
              <a:spcAft>
                <a:spcPct val="0"/>
              </a:spcAft>
              <a:defRPr sz="1200">
                <a:solidFill>
                  <a:schemeClr val="tx1"/>
                </a:solidFill>
                <a:latin typeface="Times New Roman" panose="02020603050405020304" charset="0"/>
              </a:defRPr>
            </a:lvl6pPr>
            <a:lvl7pPr marL="2971800" indent="-228600" eaLnBrk="0" fontAlgn="base" hangingPunct="0">
              <a:spcBef>
                <a:spcPct val="30000"/>
              </a:spcBef>
              <a:spcAft>
                <a:spcPct val="0"/>
              </a:spcAft>
              <a:defRPr sz="1200">
                <a:solidFill>
                  <a:schemeClr val="tx1"/>
                </a:solidFill>
                <a:latin typeface="Times New Roman" panose="02020603050405020304" charset="0"/>
              </a:defRPr>
            </a:lvl7pPr>
            <a:lvl8pPr marL="3429000" indent="-228600" eaLnBrk="0" fontAlgn="base" hangingPunct="0">
              <a:spcBef>
                <a:spcPct val="30000"/>
              </a:spcBef>
              <a:spcAft>
                <a:spcPct val="0"/>
              </a:spcAft>
              <a:defRPr sz="1200">
                <a:solidFill>
                  <a:schemeClr val="tx1"/>
                </a:solidFill>
                <a:latin typeface="Times New Roman" panose="02020603050405020304" charset="0"/>
              </a:defRPr>
            </a:lvl8pPr>
            <a:lvl9pPr marL="3886200" indent="-228600" eaLnBrk="0" fontAlgn="base" hangingPunct="0">
              <a:spcBef>
                <a:spcPct val="30000"/>
              </a:spcBef>
              <a:spcAft>
                <a:spcPct val="0"/>
              </a:spcAft>
              <a:defRPr sz="1200">
                <a:solidFill>
                  <a:schemeClr val="tx1"/>
                </a:solidFill>
                <a:latin typeface="Times New Roman" panose="02020603050405020304" charset="0"/>
              </a:defRPr>
            </a:lvl9pPr>
          </a:lstStyle>
          <a:p>
            <a:pPr>
              <a:spcBef>
                <a:spcPct val="0"/>
              </a:spcBef>
            </a:pPr>
            <a:r>
              <a:rPr lang="en-US" altLang="en-US"/>
              <a:t>18.#</a:t>
            </a:r>
          </a:p>
        </p:txBody>
      </p:sp>
      <p:sp>
        <p:nvSpPr>
          <p:cNvPr id="145411" name="Rectangle 2"/>
          <p:cNvSpPr>
            <a:spLocks noGrp="1" noRot="1" noChangeAspect="1" noChangeArrowheads="1" noTextEdit="1"/>
          </p:cNvSpPr>
          <p:nvPr>
            <p:ph type="sldImg"/>
          </p:nvPr>
        </p:nvSpPr>
        <p:spPr/>
      </p:sp>
      <p:sp>
        <p:nvSpPr>
          <p:cNvPr id="1454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7509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9/27/2022</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a:t>13.</a:t>
            </a:r>
            <a:fld id="{81D60167-4931-47E6-BA6A-407CBD079E47}" type="slidenum">
              <a:rPr lang="en-IN" spc="-4" smtClean="0"/>
              <a:t>‹#›</a:t>
            </a:fld>
            <a:endParaRPr spc="-4"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a:t>Click to edit Master subtitle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a:t>Click to edit Master title style</a:t>
            </a:r>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a:t>Click to edit Master title style</a:t>
            </a:r>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9/27/2022</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a:t>13.</a:t>
            </a:r>
            <a:fld id="{81D60167-4931-47E6-BA6A-407CBD079E47}" type="slidenum">
              <a:rPr lang="en-IN" spc="-4" smtClean="0"/>
              <a:t>‹#›</a:t>
            </a:fld>
            <a:endParaRPr spc="-4"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oleObject" Target="../embeddings/oleObject2.bin"/><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emf"/><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r:id="rId18" imgW="9538335" imgH="663575" progId="">
                  <p:embed/>
                </p:oleObj>
              </mc:Choice>
              <mc:Fallback>
                <p:oleObj r:id="rId18" imgW="9538335" imgH="663575" progId="">
                  <p:embed/>
                  <p:pic>
                    <p:nvPicPr>
                      <p:cNvPr id="0" name="Picture 3075"/>
                      <p:cNvPicPr/>
                      <p:nvPr/>
                    </p:nvPicPr>
                    <p:blipFill>
                      <a:blip r:embed="rId19"/>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275590"/>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US" sz="12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/58</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r:id="rId18" imgW="9538335" imgH="663575" progId="">
                  <p:embed/>
                </p:oleObj>
              </mc:Choice>
              <mc:Fallback>
                <p:oleObj r:id="rId18" imgW="9538335" imgH="663575" progId="">
                  <p:embed/>
                  <p:pic>
                    <p:nvPicPr>
                      <p:cNvPr id="0" name="Picture 3075"/>
                      <p:cNvPicPr/>
                      <p:nvPr/>
                    </p:nvPicPr>
                    <p:blipFill>
                      <a:blip r:embed="rId19"/>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460375"/>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AU"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39</a:t>
            </a: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1"/>
          <p:cNvSpPr/>
          <p:nvPr/>
        </p:nvSpPr>
        <p:spPr>
          <a:xfrm>
            <a:off x="2572092" y="980728"/>
            <a:ext cx="6504281" cy="584775"/>
          </a:xfrm>
          <a:prstGeom prst="rect">
            <a:avLst/>
          </a:prstGeom>
          <a:noFill/>
          <a:ln w="9525">
            <a:noFill/>
          </a:ln>
        </p:spPr>
        <p:txBody>
          <a:bodyPr wrap="square" anchor="t">
            <a:spAutoFit/>
          </a:bodyPr>
          <a:lstStyle/>
          <a:p>
            <a:pPr>
              <a:spcBef>
                <a:spcPct val="20000"/>
              </a:spcBef>
              <a:buClr>
                <a:schemeClr val="tx1"/>
              </a:buClr>
              <a:buSzPct val="60000"/>
            </a:pPr>
            <a:r>
              <a:rPr lang="en-US" altLang="en-GB" dirty="0">
                <a:solidFill>
                  <a:srgbClr val="000099"/>
                </a:solidFill>
                <a:latin typeface="Arial" panose="020B0604020202020204" pitchFamily="34" charset="0"/>
                <a:ea typeface="Arial" panose="020B0604020202020204" pitchFamily="34" charset="0"/>
              </a:rPr>
              <a:t>IPV4</a:t>
            </a:r>
            <a:endParaRPr lang="en-US" altLang="en-GB" sz="2400" dirty="0">
              <a:solidFill>
                <a:srgbClr val="000099"/>
              </a:solidFill>
              <a:latin typeface="Arial" panose="020B0604020202020204" pitchFamily="34" charset="0"/>
              <a:ea typeface="Arial" panose="020B0604020202020204" pitchFamily="34" charset="0"/>
            </a:endParaRPr>
          </a:p>
        </p:txBody>
      </p:sp>
      <p:sp>
        <p:nvSpPr>
          <p:cNvPr id="5122" name="Rectangle 12"/>
          <p:cNvSpPr/>
          <p:nvPr/>
        </p:nvSpPr>
        <p:spPr>
          <a:xfrm>
            <a:off x="2843213" y="2060575"/>
            <a:ext cx="5832475" cy="1033463"/>
          </a:xfrm>
          <a:prstGeom prst="rect">
            <a:avLst/>
          </a:prstGeom>
          <a:noFill/>
          <a:ln w="9525">
            <a:noFill/>
          </a:ln>
        </p:spPr>
        <p:txBody>
          <a:bodyPr anchor="t">
            <a:spAutoFit/>
          </a:bodyPr>
          <a:lstStyle/>
          <a:p>
            <a:pPr>
              <a:spcBef>
                <a:spcPct val="20000"/>
              </a:spcBef>
              <a:buClr>
                <a:schemeClr val="tx1"/>
              </a:buClr>
              <a:buSzPct val="60000"/>
            </a:pPr>
            <a:r>
              <a:rPr lang="en-AU" altLang="x-none" sz="1800" dirty="0">
                <a:solidFill>
                  <a:srgbClr val="0066FF"/>
                </a:solidFill>
                <a:latin typeface="Arial" panose="020B0604020202020204" pitchFamily="34" charset="0"/>
              </a:rPr>
              <a:t>S.V.Jansi Rani</a:t>
            </a:r>
          </a:p>
          <a:p>
            <a:pPr>
              <a:spcBef>
                <a:spcPct val="20000"/>
              </a:spcBef>
              <a:buClr>
                <a:schemeClr val="tx1"/>
              </a:buClr>
              <a:buSzPct val="60000"/>
            </a:pPr>
            <a:r>
              <a:rPr lang="en-AU" altLang="x-none" sz="1800" dirty="0">
                <a:solidFill>
                  <a:srgbClr val="0066FF"/>
                </a:solidFill>
                <a:latin typeface="Arial" panose="020B0604020202020204" pitchFamily="34" charset="0"/>
              </a:rPr>
              <a:t>Associate Professor  / CSE</a:t>
            </a:r>
            <a:endParaRPr lang="en-GB" altLang="x-none" sz="1800" dirty="0">
              <a:solidFill>
                <a:srgbClr val="000099"/>
              </a:solidFill>
              <a:latin typeface="Arial" panose="020B0604020202020204" pitchFamily="34" charset="0"/>
            </a:endParaRPr>
          </a:p>
          <a:p>
            <a:pPr>
              <a:spcBef>
                <a:spcPct val="20000"/>
              </a:spcBef>
              <a:buClr>
                <a:schemeClr val="tx1"/>
              </a:buClr>
              <a:buSzPct val="60000"/>
            </a:pPr>
            <a:endParaRPr lang="en-GB" altLang="x-none" sz="1800" dirty="0">
              <a:solidFill>
                <a:srgbClr val="0066FF"/>
              </a:solidFill>
              <a:latin typeface="Arial" panose="020B0604020202020204" pitchFamily="34" charset="0"/>
              <a:ea typeface="Arial" panose="020B0604020202020204" pitchFamily="34" charset="0"/>
            </a:endParaRPr>
          </a:p>
        </p:txBody>
      </p:sp>
      <p:sp>
        <p:nvSpPr>
          <p:cNvPr id="5123" name="Text Box 13"/>
          <p:cNvSpPr txBox="1"/>
          <p:nvPr/>
        </p:nvSpPr>
        <p:spPr>
          <a:xfrm>
            <a:off x="2268538" y="0"/>
            <a:ext cx="4359275" cy="708025"/>
          </a:xfrm>
          <a:prstGeom prst="rect">
            <a:avLst/>
          </a:prstGeom>
          <a:noFill/>
          <a:ln w="9525">
            <a:noFill/>
          </a:ln>
        </p:spPr>
        <p:txBody>
          <a:bodyPr wrap="none" anchor="t">
            <a:spAutoFit/>
          </a:bodyPr>
          <a:lstStyle/>
          <a:p>
            <a:pPr algn="ctr">
              <a:spcBef>
                <a:spcPct val="20000"/>
              </a:spcBef>
              <a:buClr>
                <a:schemeClr val="tx1"/>
              </a:buClr>
              <a:buSzPct val="60000"/>
            </a:pPr>
            <a:r>
              <a:rPr lang="en-US" sz="4000" dirty="0">
                <a:solidFill>
                  <a:schemeClr val="bg1"/>
                </a:solidFill>
                <a:latin typeface="Times New Roman" panose="02020603050405020304" charset="0"/>
              </a:rPr>
              <a:t>Computer Networks</a:t>
            </a:r>
            <a:endParaRPr lang="en-GB" altLang="x-none" dirty="0">
              <a:solidFill>
                <a:schemeClr val="bg1"/>
              </a:solidFill>
              <a:latin typeface="Arial" panose="020B0604020202020204" pitchFamily="34" charset="0"/>
              <a:ea typeface="Arial" panose="020B0604020202020204" pitchFamily="34" charset="0"/>
            </a:endParaRPr>
          </a:p>
        </p:txBody>
      </p:sp>
      <p:sp>
        <p:nvSpPr>
          <p:cNvPr id="5124" name="Rectangle 40"/>
          <p:cNvSpPr txBox="1"/>
          <p:nvPr/>
        </p:nvSpPr>
        <p:spPr>
          <a:xfrm>
            <a:off x="1044575" y="6454775"/>
            <a:ext cx="7272338" cy="358775"/>
          </a:xfrm>
          <a:prstGeom prst="rect">
            <a:avLst/>
          </a:prstGeom>
          <a:noFill/>
          <a:ln w="9525">
            <a:noFill/>
          </a:ln>
        </p:spPr>
        <p:txBody>
          <a:bodyPr anchor="t"/>
          <a:lstStyle/>
          <a:p>
            <a:pPr algn="ctr">
              <a:spcBef>
                <a:spcPct val="20000"/>
              </a:spcBef>
              <a:buClr>
                <a:schemeClr val="tx1"/>
              </a:buClr>
              <a:buSzPct val="60000"/>
              <a:buFont typeface="Wingdings" panose="05000000000000000000" pitchFamily="2" charset="2"/>
            </a:pPr>
            <a:endParaRPr lang="en-AU" altLang="en-US" sz="1200" b="1" dirty="0">
              <a:solidFill>
                <a:schemeClr val="bg1"/>
              </a:solidFill>
              <a:latin typeface="Verdana" panose="020B0604030504040204" pitchFamily="34" charset="0"/>
            </a:endParaRPr>
          </a:p>
        </p:txBody>
      </p:sp>
      <p:pic>
        <p:nvPicPr>
          <p:cNvPr id="15364" name="Picture 6"/>
          <p:cNvPicPr>
            <a:picLocks noChangeAspect="1"/>
          </p:cNvPicPr>
          <p:nvPr/>
        </p:nvPicPr>
        <p:blipFill>
          <a:blip r:embed="rId3"/>
          <a:stretch>
            <a:fillRect/>
          </a:stretch>
        </p:blipFill>
        <p:spPr>
          <a:xfrm>
            <a:off x="0" y="4194810"/>
            <a:ext cx="2030095" cy="261874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4842" name="Picture 504841"/>
          <p:cNvPicPr>
            <a:picLocks noChangeAspect="1"/>
          </p:cNvPicPr>
          <p:nvPr/>
        </p:nvPicPr>
        <p:blipFill>
          <a:blip r:embed="rId2"/>
          <a:stretch>
            <a:fillRect/>
          </a:stretch>
        </p:blipFill>
        <p:spPr>
          <a:xfrm>
            <a:off x="685800" y="414020"/>
            <a:ext cx="7997825" cy="583438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866" name="Picture 505865"/>
          <p:cNvPicPr>
            <a:picLocks noChangeAspect="1"/>
          </p:cNvPicPr>
          <p:nvPr/>
        </p:nvPicPr>
        <p:blipFill>
          <a:blip r:embed="rId2"/>
          <a:stretch>
            <a:fillRect/>
          </a:stretch>
        </p:blipFill>
        <p:spPr>
          <a:xfrm>
            <a:off x="520700" y="944563"/>
            <a:ext cx="7861300" cy="5303837"/>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914" name="Picture 507913"/>
          <p:cNvPicPr>
            <a:picLocks noChangeAspect="1"/>
          </p:cNvPicPr>
          <p:nvPr/>
        </p:nvPicPr>
        <p:blipFill>
          <a:blip r:embed="rId2"/>
          <a:stretch>
            <a:fillRect/>
          </a:stretch>
        </p:blipFill>
        <p:spPr>
          <a:xfrm>
            <a:off x="533400" y="342900"/>
            <a:ext cx="7861300" cy="530542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Default Mask</a:t>
            </a:r>
          </a:p>
        </p:txBody>
      </p:sp>
      <p:sp>
        <p:nvSpPr>
          <p:cNvPr id="4" name="Content Placeholder 3"/>
          <p:cNvSpPr>
            <a:spLocks noGrp="1"/>
          </p:cNvSpPr>
          <p:nvPr>
            <p:ph sz="half" idx="1"/>
          </p:nvPr>
        </p:nvSpPr>
        <p:spPr>
          <a:xfrm>
            <a:off x="457200" y="1600200"/>
            <a:ext cx="8366760" cy="1623695"/>
          </a:xfrm>
        </p:spPr>
        <p:txBody>
          <a:bodyPr/>
          <a:lstStyle/>
          <a:p>
            <a:r>
              <a:rPr lang="en-US" dirty="0"/>
              <a:t>To find beginning address / network address, we use default mask</a:t>
            </a:r>
          </a:p>
          <a:p>
            <a:r>
              <a:rPr lang="en-US" dirty="0"/>
              <a:t>Address OR Mask -&gt; Network Address</a:t>
            </a:r>
          </a:p>
        </p:txBody>
      </p:sp>
      <p:pic>
        <p:nvPicPr>
          <p:cNvPr id="5" name="Content Placeholder 4"/>
          <p:cNvPicPr>
            <a:picLocks noGrp="1" noChangeAspect="1"/>
          </p:cNvPicPr>
          <p:nvPr>
            <p:ph sz="half" idx="2"/>
          </p:nvPr>
        </p:nvPicPr>
        <p:blipFill>
          <a:blip r:embed="rId2"/>
          <a:stretch>
            <a:fillRect/>
          </a:stretch>
        </p:blipFill>
        <p:spPr>
          <a:xfrm>
            <a:off x="762000" y="3478530"/>
            <a:ext cx="7338695" cy="165798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Address Depletion</a:t>
            </a:r>
          </a:p>
        </p:txBody>
      </p:sp>
      <p:sp>
        <p:nvSpPr>
          <p:cNvPr id="3" name="Content Placeholder 2"/>
          <p:cNvSpPr>
            <a:spLocks noGrp="1"/>
          </p:cNvSpPr>
          <p:nvPr>
            <p:ph idx="1"/>
          </p:nvPr>
        </p:nvSpPr>
        <p:spPr/>
        <p:txBody>
          <a:bodyPr/>
          <a:lstStyle/>
          <a:p>
            <a:r>
              <a:rPr lang="en-IN" dirty="0"/>
              <a:t>Addresses were not distributed properly -  no more addresses available for organizations</a:t>
            </a:r>
          </a:p>
          <a:p>
            <a:r>
              <a:rPr lang="en-IN" dirty="0" err="1"/>
              <a:t>Eg</a:t>
            </a:r>
            <a:r>
              <a:rPr lang="en-IN" dirty="0"/>
              <a:t>: Class A - assigned to only 128 organizations in</a:t>
            </a:r>
          </a:p>
          <a:p>
            <a:pPr marL="0" indent="0">
              <a:buNone/>
            </a:pPr>
            <a:r>
              <a:rPr lang="en-IN" dirty="0"/>
              <a:t>     the world</a:t>
            </a:r>
          </a:p>
          <a:p>
            <a:r>
              <a:rPr lang="en-IN" dirty="0"/>
              <a:t> Each organization needs to have a single network (seen by the rest of the world) with 16,777,216 nodes (computers in this single network) – mostly  wasted (unused</a:t>
            </a:r>
          </a:p>
          <a:p>
            <a:pPr marL="0" indent="0">
              <a:buNone/>
            </a:pPr>
            <a:r>
              <a:rPr lang="en-IN" b="1" dirty="0"/>
              <a:t>Solution</a:t>
            </a:r>
          </a:p>
          <a:p>
            <a:r>
              <a:rPr lang="en-IN" dirty="0" err="1"/>
              <a:t>Subnetting</a:t>
            </a:r>
            <a:r>
              <a:rPr lang="en-IN" dirty="0"/>
              <a:t> – Dividing large block into smaller one</a:t>
            </a:r>
          </a:p>
          <a:p>
            <a:r>
              <a:rPr lang="en-IN" dirty="0" err="1"/>
              <a:t>Supernetting</a:t>
            </a:r>
            <a:r>
              <a:rPr lang="en-IN" dirty="0"/>
              <a:t> –Combining smaller block to larger one</a:t>
            </a:r>
          </a:p>
          <a:p>
            <a:pPr marL="0" indent="0">
              <a:buNone/>
            </a:pPr>
            <a:r>
              <a:rPr lang="en-IN" b="1" dirty="0"/>
              <a:t>Advantage of </a:t>
            </a:r>
            <a:r>
              <a:rPr lang="en-IN" b="1" dirty="0" err="1"/>
              <a:t>Classful</a:t>
            </a:r>
            <a:r>
              <a:rPr lang="en-IN" b="1" dirty="0"/>
              <a:t> Addressing</a:t>
            </a:r>
          </a:p>
          <a:p>
            <a:r>
              <a:rPr lang="en-IN" dirty="0"/>
              <a:t>Easy to identify the class based on the prefix</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Subnetting</a:t>
            </a:r>
          </a:p>
        </p:txBody>
      </p:sp>
      <p:pic>
        <p:nvPicPr>
          <p:cNvPr id="547850" name="Content Placeholder 547849"/>
          <p:cNvPicPr>
            <a:picLocks noGrp="1" noChangeAspect="1"/>
          </p:cNvPicPr>
          <p:nvPr>
            <p:ph idx="1"/>
          </p:nvPr>
        </p:nvPicPr>
        <p:blipFill>
          <a:blip r:embed="rId2"/>
          <a:stretch>
            <a:fillRect/>
          </a:stretch>
        </p:blipFill>
        <p:spPr>
          <a:xfrm>
            <a:off x="1471930" y="2853055"/>
            <a:ext cx="6296660" cy="3124200"/>
          </a:xfrm>
          <a:prstGeom prst="rect">
            <a:avLst/>
          </a:prstGeom>
          <a:noFill/>
          <a:ln w="9525">
            <a:noFill/>
          </a:ln>
        </p:spPr>
      </p:pic>
      <p:sp>
        <p:nvSpPr>
          <p:cNvPr id="4" name="Text Box 3"/>
          <p:cNvSpPr txBox="1"/>
          <p:nvPr/>
        </p:nvSpPr>
        <p:spPr>
          <a:xfrm>
            <a:off x="849630" y="1102360"/>
            <a:ext cx="7836535" cy="1568450"/>
          </a:xfrm>
          <a:prstGeom prst="rect">
            <a:avLst/>
          </a:prstGeom>
          <a:noFill/>
        </p:spPr>
        <p:txBody>
          <a:bodyPr wrap="square" rtlCol="0" anchor="t">
            <a:spAutoFit/>
          </a:bodyPr>
          <a:lstStyle/>
          <a:p>
            <a:r>
              <a:rPr lang="en-US" sz="2400">
                <a:latin typeface="Times New Roman" panose="02020603050405020304" charset="0"/>
                <a:cs typeface="Times New Roman" panose="02020603050405020304" charset="0"/>
              </a:rPr>
              <a:t>Subnetting is the practice of dividing a network into two or more smaller networks. It increases routing efficiency, enhances the security of the network and reduces the size of the broadcast domain</a:t>
            </a:r>
            <a:r>
              <a:rPr lang="en-US" sz="2000">
                <a:latin typeface="Times New Roman" panose="02020603050405020304" charset="0"/>
                <a:cs typeface="Times New Roman" panose="02020603050405020304" charset="0"/>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79594" name="Content Placeholder 579593"/>
          <p:cNvPicPr>
            <a:picLocks noGrp="1" noChangeAspect="1"/>
          </p:cNvPicPr>
          <p:nvPr>
            <p:ph idx="1"/>
          </p:nvPr>
        </p:nvPicPr>
        <p:blipFill>
          <a:blip r:embed="rId2"/>
          <a:stretch>
            <a:fillRect/>
          </a:stretch>
        </p:blipFill>
        <p:spPr>
          <a:xfrm>
            <a:off x="1052830" y="990600"/>
            <a:ext cx="7037070" cy="513588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7042150" y="6243638"/>
            <a:ext cx="1905000" cy="457200"/>
          </a:xfrm>
        </p:spPr>
        <p:txBody>
          <a:bodyPr/>
          <a:lstStyle/>
          <a:p>
            <a:pPr lvl="0"/>
            <a:fld id="{9A0DB2DC-4C9A-4742-B13C-FB6460FD3503}" type="slidenum">
              <a:rPr lang="en-US"/>
              <a:t>17</a:t>
            </a:fld>
            <a:endParaRPr lang="en-US">
              <a:latin typeface="Times New Roman" panose="02020603050405020304" charset="0"/>
            </a:endParaRPr>
          </a:p>
        </p:txBody>
      </p:sp>
      <p:sp>
        <p:nvSpPr>
          <p:cNvPr id="576514" name="Rectangles 576513"/>
          <p:cNvSpPr/>
          <p:nvPr/>
        </p:nvSpPr>
        <p:spPr>
          <a:xfrm>
            <a:off x="392113" y="1447800"/>
            <a:ext cx="8153400" cy="830997"/>
          </a:xfrm>
          <a:prstGeom prst="rect">
            <a:avLst/>
          </a:prstGeom>
          <a:noFill/>
          <a:ln w="9525">
            <a:noFill/>
          </a:ln>
        </p:spPr>
        <p:txBody>
          <a:bodyPr>
            <a:spAutoFit/>
          </a:bodyPr>
          <a:lstStyle/>
          <a:p>
            <a:pPr algn="just">
              <a:spcBef>
                <a:spcPct val="50000"/>
              </a:spcBef>
            </a:pPr>
            <a:r>
              <a:rPr sz="2400" i="1" dirty="0">
                <a:latin typeface="Times New Roman" panose="02020603050405020304" charset="0"/>
              </a:rPr>
              <a:t>What is the </a:t>
            </a:r>
            <a:r>
              <a:rPr sz="2400" i="1" dirty="0" err="1">
                <a:latin typeface="Times New Roman" panose="02020603050405020304" charset="0"/>
              </a:rPr>
              <a:t>subnetwork</a:t>
            </a:r>
            <a:r>
              <a:rPr sz="2400" i="1" dirty="0">
                <a:latin typeface="Times New Roman" panose="02020603050405020304" charset="0"/>
              </a:rPr>
              <a:t> address if the destination address is </a:t>
            </a:r>
            <a:r>
              <a:rPr lang="en-IN" sz="2400" i="1" dirty="0">
                <a:latin typeface="Times New Roman" panose="02020603050405020304" charset="0"/>
              </a:rPr>
              <a:t>130</a:t>
            </a:r>
            <a:r>
              <a:rPr sz="2400" i="1" dirty="0">
                <a:latin typeface="Times New Roman" panose="02020603050405020304" charset="0"/>
              </a:rPr>
              <a:t>.45.34.56 and the subnet mask is 255.255.240.0?</a:t>
            </a:r>
          </a:p>
        </p:txBody>
      </p:sp>
      <p:sp>
        <p:nvSpPr>
          <p:cNvPr id="576515" name="Text Box 576514"/>
          <p:cNvSpPr txBox="1"/>
          <p:nvPr/>
        </p:nvSpPr>
        <p:spPr>
          <a:xfrm>
            <a:off x="1143000" y="381000"/>
            <a:ext cx="2209800" cy="521970"/>
          </a:xfrm>
          <a:prstGeom prst="rect">
            <a:avLst/>
          </a:prstGeom>
          <a:noFill/>
          <a:ln w="9525">
            <a:noFill/>
          </a:ln>
        </p:spPr>
        <p:txBody>
          <a:bodyPr>
            <a:spAutoFit/>
          </a:bodyPr>
          <a:lstStyle/>
          <a:p>
            <a:r>
              <a:rPr lang="en-US" altLang="en-US" sz="2400" i="1">
                <a:solidFill>
                  <a:schemeClr val="folHlink"/>
                </a:solidFill>
                <a:latin typeface="Algerian" pitchFamily="82" charset="0"/>
              </a:rPr>
              <a:t>Example</a:t>
            </a:r>
            <a:r>
              <a:rPr lang="en-US" altLang="en-US" sz="2800" i="1">
                <a:solidFill>
                  <a:schemeClr val="folHlink"/>
                </a:solidFill>
                <a:latin typeface="Algerian" pitchFamily="82" charset="0"/>
              </a:rPr>
              <a:t> </a:t>
            </a:r>
          </a:p>
        </p:txBody>
      </p:sp>
      <p:sp>
        <p:nvSpPr>
          <p:cNvPr id="576517" name="Rectangles 576516"/>
          <p:cNvSpPr/>
          <p:nvPr/>
        </p:nvSpPr>
        <p:spPr>
          <a:xfrm>
            <a:off x="533400" y="2743200"/>
            <a:ext cx="8153400" cy="1187450"/>
          </a:xfrm>
          <a:prstGeom prst="rect">
            <a:avLst/>
          </a:prstGeom>
          <a:noFill/>
          <a:ln w="9525">
            <a:noFill/>
          </a:ln>
        </p:spPr>
        <p:txBody>
          <a:bodyPr>
            <a:spAutoFit/>
          </a:bodyPr>
          <a:lstStyle/>
          <a:p>
            <a:pPr>
              <a:spcBef>
                <a:spcPct val="50000"/>
              </a:spcBef>
            </a:pPr>
            <a:r>
              <a:rPr sz="2400" i="1" dirty="0">
                <a:solidFill>
                  <a:schemeClr val="folHlink"/>
                </a:solidFill>
                <a:latin typeface="Times New Roman" panose="02020603050405020304" charset="0"/>
              </a:rPr>
              <a:t>Solution</a:t>
            </a:r>
            <a:br>
              <a:rPr sz="2400" i="1" dirty="0">
                <a:latin typeface="Times New Roman" panose="02020603050405020304" charset="0"/>
              </a:rPr>
            </a:br>
            <a:r>
              <a:rPr sz="2400" i="1" dirty="0">
                <a:latin typeface="Times New Roman" panose="02020603050405020304" charset="0"/>
              </a:rPr>
              <a:t>We apply the AND operation on the address and the subnet mask.</a:t>
            </a:r>
          </a:p>
        </p:txBody>
      </p:sp>
      <p:sp>
        <p:nvSpPr>
          <p:cNvPr id="576518" name="Rectangles 576517"/>
          <p:cNvSpPr/>
          <p:nvPr/>
        </p:nvSpPr>
        <p:spPr>
          <a:xfrm>
            <a:off x="457200" y="4114800"/>
            <a:ext cx="8153400" cy="1311275"/>
          </a:xfrm>
          <a:prstGeom prst="rect">
            <a:avLst/>
          </a:prstGeom>
          <a:solidFill>
            <a:srgbClr val="B2B2B2"/>
          </a:solidFill>
          <a:ln w="9525">
            <a:noFill/>
          </a:ln>
        </p:spPr>
        <p:txBody>
          <a:bodyPr>
            <a:spAutoFit/>
          </a:bodyPr>
          <a:lstStyle/>
          <a:p>
            <a:pPr>
              <a:spcBef>
                <a:spcPct val="50000"/>
              </a:spcBef>
            </a:pPr>
            <a:r>
              <a:rPr sz="2000" i="1" dirty="0">
                <a:latin typeface="Times New Roman" panose="02020603050405020304" charset="0"/>
              </a:rPr>
              <a:t>Address 		        </a:t>
            </a:r>
            <a:r>
              <a:rPr sz="2000" i="1" dirty="0">
                <a:solidFill>
                  <a:schemeClr val="hlink"/>
                </a:solidFill>
                <a:latin typeface="Times New Roman" panose="02020603050405020304" charset="0"/>
              </a:rPr>
              <a:t>➡</a:t>
            </a:r>
            <a:r>
              <a:rPr sz="2000" i="1" dirty="0">
                <a:latin typeface="Times New Roman" panose="02020603050405020304" charset="0"/>
              </a:rPr>
              <a:t> 1</a:t>
            </a:r>
            <a:r>
              <a:rPr lang="en-IN" sz="2000" i="1" dirty="0">
                <a:latin typeface="Times New Roman" panose="02020603050405020304" charset="0"/>
              </a:rPr>
              <a:t>0</a:t>
            </a:r>
            <a:r>
              <a:rPr sz="2000" i="1" dirty="0">
                <a:latin typeface="Times New Roman" panose="02020603050405020304" charset="0"/>
              </a:rPr>
              <a:t>00</a:t>
            </a:r>
            <a:r>
              <a:rPr lang="en-IN" sz="2000" i="1" dirty="0">
                <a:latin typeface="Times New Roman" panose="02020603050405020304" charset="0"/>
              </a:rPr>
              <a:t>001</a:t>
            </a:r>
            <a:r>
              <a:rPr sz="2000" i="1" dirty="0">
                <a:latin typeface="Times New Roman" panose="02020603050405020304" charset="0"/>
              </a:rPr>
              <a:t>0 00101101 00100010 00111000</a:t>
            </a:r>
          </a:p>
          <a:p>
            <a:pPr>
              <a:spcBef>
                <a:spcPct val="50000"/>
              </a:spcBef>
            </a:pPr>
            <a:r>
              <a:rPr sz="2000" i="1" dirty="0">
                <a:latin typeface="Times New Roman" panose="02020603050405020304" charset="0"/>
              </a:rPr>
              <a:t>Subnet Mask 	        </a:t>
            </a:r>
            <a:r>
              <a:rPr sz="2000" i="1" dirty="0">
                <a:solidFill>
                  <a:schemeClr val="hlink"/>
                </a:solidFill>
                <a:latin typeface="Times New Roman" panose="02020603050405020304" charset="0"/>
              </a:rPr>
              <a:t>➡ </a:t>
            </a:r>
            <a:r>
              <a:rPr sz="2000" i="1" dirty="0">
                <a:latin typeface="Times New Roman" panose="02020603050405020304" charset="0"/>
              </a:rPr>
              <a:t>11111111 11111111 11110000 00000000</a:t>
            </a:r>
          </a:p>
          <a:p>
            <a:pPr>
              <a:spcBef>
                <a:spcPct val="50000"/>
              </a:spcBef>
            </a:pPr>
            <a:r>
              <a:rPr sz="2000" i="1" dirty="0" err="1">
                <a:latin typeface="Times New Roman" panose="02020603050405020304" charset="0"/>
              </a:rPr>
              <a:t>Subnetwork</a:t>
            </a:r>
            <a:r>
              <a:rPr sz="2000" i="1" dirty="0">
                <a:latin typeface="Times New Roman" panose="02020603050405020304" charset="0"/>
              </a:rPr>
              <a:t> Address   </a:t>
            </a:r>
            <a:r>
              <a:rPr sz="2000" i="1" dirty="0">
                <a:solidFill>
                  <a:schemeClr val="hlink"/>
                </a:solidFill>
                <a:latin typeface="Times New Roman" panose="02020603050405020304" charset="0"/>
              </a:rPr>
              <a:t>➡</a:t>
            </a:r>
            <a:r>
              <a:rPr sz="2000" i="1" dirty="0">
                <a:latin typeface="Times New Roman" panose="02020603050405020304" charset="0"/>
              </a:rPr>
              <a:t> 11001000 00101101 00100000 00000000.</a:t>
            </a:r>
          </a:p>
        </p:txBody>
      </p:sp>
      <p:sp>
        <p:nvSpPr>
          <p:cNvPr id="576519" name="Text Box 576518"/>
          <p:cNvSpPr txBox="1"/>
          <p:nvPr/>
        </p:nvSpPr>
        <p:spPr>
          <a:xfrm>
            <a:off x="4189730" y="5664835"/>
            <a:ext cx="2355132" cy="584775"/>
          </a:xfrm>
          <a:prstGeom prst="rect">
            <a:avLst/>
          </a:prstGeom>
          <a:noFill/>
          <a:ln w="9525">
            <a:noFill/>
          </a:ln>
        </p:spPr>
        <p:txBody>
          <a:bodyPr wrap="none" anchor="t">
            <a:spAutoFit/>
          </a:bodyPr>
          <a:lstStyle/>
          <a:p>
            <a:r>
              <a:rPr lang="en-IN" dirty="0">
                <a:latin typeface="Tahoma" panose="020B0604030504040204" pitchFamily="34" charset="0"/>
              </a:rPr>
              <a:t>130</a:t>
            </a:r>
            <a:r>
              <a:rPr dirty="0">
                <a:latin typeface="Tahoma" panose="020B0604030504040204" pitchFamily="34" charset="0"/>
              </a:rPr>
              <a:t>.45.32.0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7042150" y="6243638"/>
            <a:ext cx="1905000" cy="457200"/>
          </a:xfrm>
        </p:spPr>
        <p:txBody>
          <a:bodyPr/>
          <a:lstStyle/>
          <a:p>
            <a:pPr lvl="0"/>
            <a:fld id="{9A0DB2DC-4C9A-4742-B13C-FB6460FD3503}" type="slidenum">
              <a:rPr lang="en-US"/>
              <a:t>18</a:t>
            </a:fld>
            <a:endParaRPr lang="en-US">
              <a:latin typeface="Times New Roman" panose="02020603050405020304" charset="0"/>
            </a:endParaRPr>
          </a:p>
        </p:txBody>
      </p:sp>
      <p:sp>
        <p:nvSpPr>
          <p:cNvPr id="546818" name="Text Box 546817"/>
          <p:cNvSpPr txBox="1"/>
          <p:nvPr/>
        </p:nvSpPr>
        <p:spPr>
          <a:xfrm>
            <a:off x="990600" y="90488"/>
            <a:ext cx="7239000" cy="1076325"/>
          </a:xfrm>
          <a:prstGeom prst="rect">
            <a:avLst/>
          </a:prstGeom>
          <a:noFill/>
          <a:ln w="9525">
            <a:noFill/>
          </a:ln>
        </p:spPr>
        <p:txBody>
          <a:bodyPr>
            <a:spAutoFit/>
          </a:bodyPr>
          <a:lstStyle/>
          <a:p>
            <a:r>
              <a:rPr lang="en-US" altLang="en-US">
                <a:solidFill>
                  <a:schemeClr val="accent2"/>
                </a:solidFill>
                <a:latin typeface="Times New Roman" panose="02020603050405020304" charset="0"/>
              </a:rPr>
              <a:t> </a:t>
            </a:r>
            <a:r>
              <a:rPr lang="en-US" altLang="en-US" i="1">
                <a:latin typeface="Times New Roman" panose="02020603050405020304" charset="0"/>
              </a:rPr>
              <a:t>A network with three levels of hierarchy (</a:t>
            </a:r>
            <a:r>
              <a:rPr lang="en-US" altLang="en-US" i="1" err="1">
                <a:latin typeface="Times New Roman" panose="02020603050405020304" charset="0"/>
              </a:rPr>
              <a:t>subnetted</a:t>
            </a:r>
            <a:r>
              <a:rPr lang="en-US" altLang="en-US" i="1">
                <a:latin typeface="Times New Roman" panose="02020603050405020304" charset="0"/>
              </a:rPr>
              <a:t>)</a:t>
            </a:r>
          </a:p>
        </p:txBody>
      </p:sp>
      <p:sp>
        <p:nvSpPr>
          <p:cNvPr id="546819" name="Rectangles 546818"/>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sz="2400" b="0">
              <a:latin typeface="Tahoma" panose="020B0604030504040204" pitchFamily="34" charset="0"/>
            </a:endParaRPr>
          </a:p>
        </p:txBody>
      </p:sp>
      <p:sp>
        <p:nvSpPr>
          <p:cNvPr id="546820" name="Rectangles 546819"/>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546821" name="Rectangles 546820"/>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sz="2400" b="0">
              <a:latin typeface="Tahoma" panose="020B0604030504040204" pitchFamily="34" charset="0"/>
            </a:endParaRPr>
          </a:p>
        </p:txBody>
      </p:sp>
      <p:sp>
        <p:nvSpPr>
          <p:cNvPr id="546822" name="Rectangles 546821"/>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546823" name="Rectangles 546822"/>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546824" name="Rectangles 546823"/>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sz="2400" b="0">
              <a:latin typeface="Tahoma" panose="020B0604030504040204" pitchFamily="34" charset="0"/>
            </a:endParaRPr>
          </a:p>
        </p:txBody>
      </p:sp>
      <p:sp>
        <p:nvSpPr>
          <p:cNvPr id="546825" name="Rectangles 546824"/>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pic>
        <p:nvPicPr>
          <p:cNvPr id="546826" name="Picture 546825"/>
          <p:cNvPicPr>
            <a:picLocks noChangeAspect="1"/>
          </p:cNvPicPr>
          <p:nvPr/>
        </p:nvPicPr>
        <p:blipFill>
          <a:blip r:embed="rId2"/>
          <a:stretch>
            <a:fillRect/>
          </a:stretch>
        </p:blipFill>
        <p:spPr>
          <a:xfrm>
            <a:off x="1228725" y="1419860"/>
            <a:ext cx="7000875" cy="457200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4438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4438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4439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4439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4439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4439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41306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anose="02020603050405020304" charset="0"/>
              </a:rPr>
              <a:t>Classless Addressing</a:t>
            </a:r>
          </a:p>
        </p:txBody>
      </p:sp>
      <p:sp>
        <p:nvSpPr>
          <p:cNvPr id="144395" name="Rectangle 10"/>
          <p:cNvSpPr>
            <a:spLocks noChangeArrowheads="1"/>
          </p:cNvSpPr>
          <p:nvPr/>
        </p:nvSpPr>
        <p:spPr bwMode="auto">
          <a:xfrm>
            <a:off x="442913" y="1042988"/>
            <a:ext cx="7924800" cy="25545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000" b="0" i="0" dirty="0">
                <a:latin typeface="Times New Roman" panose="02020603050405020304" charset="0"/>
                <a:ea typeface="SimSun" panose="02010600030101010101" pitchFamily="2" charset="-122"/>
                <a:cs typeface="Times New Roman" panose="02020603050405020304" charset="0"/>
              </a:rPr>
              <a:t>In classless addressing, the whole address space is divided into variable length blocks. </a:t>
            </a:r>
          </a:p>
          <a:p>
            <a:pPr algn="just"/>
            <a:endParaRPr lang="en-US" altLang="zh-CN" sz="2000" b="0" i="0" dirty="0">
              <a:latin typeface="Times New Roman" panose="02020603050405020304" charset="0"/>
              <a:ea typeface="SimSun" panose="02010600030101010101" pitchFamily="2" charset="-122"/>
              <a:cs typeface="Times New Roman" panose="02020603050405020304" charset="0"/>
            </a:endParaRPr>
          </a:p>
          <a:p>
            <a:pPr algn="just"/>
            <a:r>
              <a:rPr lang="en-US" altLang="zh-CN" sz="2000" b="0" i="0" dirty="0">
                <a:latin typeface="Times New Roman" panose="02020603050405020304" charset="0"/>
                <a:ea typeface="SimSun" panose="02010600030101010101" pitchFamily="2" charset="-122"/>
                <a:cs typeface="Times New Roman" panose="02020603050405020304" charset="0"/>
              </a:rPr>
              <a:t>The prefix in an address defines the block (network); the suffix defines the node (device). </a:t>
            </a:r>
          </a:p>
          <a:p>
            <a:pPr algn="just"/>
            <a:endParaRPr lang="en-US" altLang="zh-CN" sz="2000" b="0" i="0" dirty="0">
              <a:latin typeface="Times New Roman" panose="02020603050405020304" charset="0"/>
              <a:ea typeface="SimSun" panose="02010600030101010101" pitchFamily="2" charset="-122"/>
              <a:cs typeface="Times New Roman" panose="02020603050405020304" charset="0"/>
            </a:endParaRPr>
          </a:p>
          <a:p>
            <a:pPr algn="just"/>
            <a:r>
              <a:rPr lang="en-US" altLang="zh-CN" sz="2000" b="0" i="0" dirty="0">
                <a:latin typeface="Times New Roman" panose="02020603050405020304" charset="0"/>
                <a:ea typeface="SimSun" panose="02010600030101010101" pitchFamily="2" charset="-122"/>
                <a:cs typeface="Times New Roman" panose="02020603050405020304" charset="0"/>
              </a:rPr>
              <a:t>Block of 2</a:t>
            </a:r>
            <a:r>
              <a:rPr lang="en-US" altLang="zh-CN" sz="2000" b="0" i="0" baseline="30000" dirty="0">
                <a:latin typeface="Times New Roman" panose="02020603050405020304" charset="0"/>
                <a:ea typeface="SimSun" panose="02010600030101010101" pitchFamily="2" charset="-122"/>
                <a:cs typeface="Times New Roman" panose="02020603050405020304" charset="0"/>
              </a:rPr>
              <a:t>0</a:t>
            </a:r>
            <a:r>
              <a:rPr lang="en-US" altLang="zh-CN" sz="2000" b="0" i="0" dirty="0">
                <a:latin typeface="Times New Roman" panose="02020603050405020304" charset="0"/>
                <a:ea typeface="SimSun" panose="02010600030101010101" pitchFamily="2" charset="-122"/>
                <a:cs typeface="Times New Roman" panose="02020603050405020304" charset="0"/>
              </a:rPr>
              <a:t>, 2</a:t>
            </a:r>
            <a:r>
              <a:rPr lang="en-US" altLang="zh-CN" sz="2000" b="0" i="0" baseline="30000" dirty="0">
                <a:latin typeface="Times New Roman" panose="02020603050405020304" charset="0"/>
                <a:ea typeface="SimSun" panose="02010600030101010101" pitchFamily="2" charset="-122"/>
                <a:cs typeface="Times New Roman" panose="02020603050405020304" charset="0"/>
              </a:rPr>
              <a:t>1</a:t>
            </a:r>
            <a:r>
              <a:rPr lang="en-US" altLang="zh-CN" sz="2000" b="0" i="0" dirty="0">
                <a:latin typeface="Times New Roman" panose="02020603050405020304" charset="0"/>
                <a:ea typeface="SimSun" panose="02010600030101010101" pitchFamily="2" charset="-122"/>
                <a:cs typeface="Times New Roman" panose="02020603050405020304" charset="0"/>
              </a:rPr>
              <a:t>, 2</a:t>
            </a:r>
            <a:r>
              <a:rPr lang="en-US" altLang="zh-CN" sz="2000" b="0" i="0" baseline="30000" dirty="0">
                <a:latin typeface="Times New Roman" panose="02020603050405020304" charset="0"/>
                <a:ea typeface="SimSun" panose="02010600030101010101" pitchFamily="2" charset="-122"/>
                <a:cs typeface="Times New Roman" panose="02020603050405020304" charset="0"/>
              </a:rPr>
              <a:t>2</a:t>
            </a:r>
            <a:r>
              <a:rPr lang="en-US" altLang="zh-CN" sz="2000" b="0" i="0" dirty="0">
                <a:latin typeface="Times New Roman" panose="02020603050405020304" charset="0"/>
                <a:ea typeface="SimSun" panose="02010600030101010101" pitchFamily="2" charset="-122"/>
                <a:cs typeface="Times New Roman" panose="02020603050405020304" charset="0"/>
              </a:rPr>
              <a:t>, . . . , 2</a:t>
            </a:r>
            <a:r>
              <a:rPr lang="en-US" altLang="zh-CN" sz="2000" b="0" i="0" baseline="30000" dirty="0">
                <a:latin typeface="Times New Roman" panose="02020603050405020304" charset="0"/>
                <a:ea typeface="SimSun" panose="02010600030101010101" pitchFamily="2" charset="-122"/>
                <a:cs typeface="Times New Roman" panose="02020603050405020304" charset="0"/>
              </a:rPr>
              <a:t>32</a:t>
            </a:r>
            <a:r>
              <a:rPr lang="en-US" altLang="zh-CN" sz="2000" b="0" i="0" dirty="0">
                <a:latin typeface="Times New Roman" panose="02020603050405020304" charset="0"/>
                <a:ea typeface="SimSun" panose="02010600030101010101" pitchFamily="2" charset="-122"/>
                <a:cs typeface="Times New Roman" panose="02020603050405020304" charset="0"/>
              </a:rPr>
              <a:t> addresses. Restrictions is that the number of addresses in a block needs to be a power of 2. </a:t>
            </a:r>
            <a:endParaRPr lang="en-US" altLang="en-US" sz="2000" dirty="0">
              <a:latin typeface="Times New Roman" panose="02020603050405020304" charset="0"/>
              <a:ea typeface="SimSun" panose="02010600030101010101" pitchFamily="2" charset="-122"/>
              <a:cs typeface="Times New Roman" panose="02020603050405020304" charset="0"/>
            </a:endParaRPr>
          </a:p>
        </p:txBody>
      </p:sp>
      <p:pic>
        <p:nvPicPr>
          <p:cNvPr id="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4524375"/>
            <a:ext cx="8702675"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EA49E"/>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3408680" y="394335"/>
            <a:ext cx="2022475" cy="583565"/>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 AGENDA</a:t>
            </a:r>
          </a:p>
        </p:txBody>
      </p:sp>
      <p:sp>
        <p:nvSpPr>
          <p:cNvPr id="21508"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a:latin typeface="Times New Roman" panose="02020603050405020304" charset="0"/>
            </a:endParaRPr>
          </a:p>
        </p:txBody>
      </p:sp>
      <p:sp>
        <p:nvSpPr>
          <p:cNvPr id="21509" name="Rectangle 8"/>
          <p:cNvSpPr/>
          <p:nvPr/>
        </p:nvSpPr>
        <p:spPr>
          <a:xfrm>
            <a:off x="381000" y="1371283"/>
            <a:ext cx="8077200" cy="4555093"/>
          </a:xfrm>
          <a:prstGeom prst="rect">
            <a:avLst/>
          </a:prstGeom>
          <a:noFill/>
          <a:ln w="9525">
            <a:noFill/>
          </a:ln>
        </p:spPr>
        <p:txBody>
          <a:bodyPr>
            <a:spAutoFit/>
          </a:bodyPr>
          <a:lstStyle/>
          <a:p>
            <a:pPr marL="0" lvl="1" algn="just" eaLnBrk="0" hangingPunct="0">
              <a:buFont typeface="Arial" panose="020B0604020202020204" pitchFamily="34" charset="0"/>
            </a:pPr>
            <a:endParaRPr lang="en-US" sz="2000" dirty="0">
              <a:latin typeface="Times-Roman"/>
            </a:endParaRPr>
          </a:p>
          <a:p>
            <a:pPr marL="0" lvl="1" algn="just" eaLnBrk="0" hangingPunct="0">
              <a:buFont typeface="Arial" panose="020B0604020202020204" pitchFamily="34" charset="0"/>
            </a:pPr>
            <a:endParaRPr lang="en-US" sz="2800" dirty="0">
              <a:latin typeface="Times-Roman"/>
            </a:endParaRPr>
          </a:p>
          <a:p>
            <a:pPr marL="0" lvl="1" algn="just" eaLnBrk="0" hangingPunct="0">
              <a:buFont typeface="Arial" panose="020B0604020202020204" pitchFamily="34" charset="0"/>
            </a:pPr>
            <a:r>
              <a:rPr lang="en-US" sz="2800" dirty="0">
                <a:latin typeface="Times-Roman"/>
              </a:rPr>
              <a:t>IPV4 Addresses</a:t>
            </a:r>
          </a:p>
          <a:p>
            <a:pPr marL="0" lvl="1" algn="just" eaLnBrk="0" hangingPunct="0">
              <a:buFont typeface="Arial" panose="020B0604020202020204" pitchFamily="34" charset="0"/>
            </a:pPr>
            <a:endParaRPr lang="en-US" sz="2800" dirty="0">
              <a:latin typeface="Times-Roman"/>
            </a:endParaRPr>
          </a:p>
          <a:p>
            <a:pPr marL="914400" lvl="3" algn="just" eaLnBrk="0" hangingPunct="0">
              <a:buFont typeface="Arial" panose="020B0604020202020204" pitchFamily="34" charset="0"/>
            </a:pPr>
            <a:r>
              <a:rPr lang="en-US" sz="2800" dirty="0">
                <a:latin typeface="Times-Roman"/>
              </a:rPr>
              <a:t>Address space</a:t>
            </a:r>
          </a:p>
          <a:p>
            <a:pPr marL="914400" lvl="3" algn="just" eaLnBrk="0" hangingPunct="0">
              <a:buFont typeface="Arial" panose="020B0604020202020204" pitchFamily="34" charset="0"/>
            </a:pPr>
            <a:r>
              <a:rPr lang="en-US" sz="2800" dirty="0">
                <a:latin typeface="Times-Roman"/>
              </a:rPr>
              <a:t>Notation</a:t>
            </a:r>
          </a:p>
          <a:p>
            <a:pPr marL="914400" lvl="3" algn="just" eaLnBrk="0" hangingPunct="0">
              <a:buFont typeface="Arial" panose="020B0604020202020204" pitchFamily="34" charset="0"/>
            </a:pPr>
            <a:r>
              <a:rPr lang="en-US" sz="2800" dirty="0" err="1">
                <a:latin typeface="Times-Roman"/>
              </a:rPr>
              <a:t>Classful</a:t>
            </a:r>
            <a:r>
              <a:rPr lang="en-US" sz="2800" dirty="0">
                <a:latin typeface="Times-Roman"/>
              </a:rPr>
              <a:t> addressing</a:t>
            </a:r>
          </a:p>
          <a:p>
            <a:pPr marL="914400" lvl="3" algn="just" eaLnBrk="0" hangingPunct="0">
              <a:buFont typeface="Arial" panose="020B0604020202020204" pitchFamily="34" charset="0"/>
            </a:pPr>
            <a:r>
              <a:rPr lang="en-US" sz="2800" dirty="0">
                <a:latin typeface="Times-Roman"/>
              </a:rPr>
              <a:t>Classless addressing</a:t>
            </a:r>
          </a:p>
          <a:p>
            <a:pPr marL="914400" lvl="3" algn="just" eaLnBrk="0" hangingPunct="0">
              <a:buFont typeface="Arial" panose="020B0604020202020204" pitchFamily="34" charset="0"/>
            </a:pPr>
            <a:r>
              <a:rPr lang="en-US" sz="2800" dirty="0" err="1">
                <a:latin typeface="Times-Roman"/>
              </a:rPr>
              <a:t>Subnetting</a:t>
            </a:r>
            <a:endParaRPr lang="en-US" sz="2800" dirty="0">
              <a:latin typeface="Times-Roman"/>
            </a:endParaRPr>
          </a:p>
          <a:p>
            <a:pPr marL="914400" lvl="3" algn="just" eaLnBrk="0" hangingPunct="0">
              <a:buFont typeface="Arial" panose="020B0604020202020204" pitchFamily="34" charset="0"/>
            </a:pPr>
            <a:r>
              <a:rPr lang="en-US" sz="2800" dirty="0">
                <a:latin typeface="Times-Roman"/>
              </a:rPr>
              <a:t>Address Aggregation</a:t>
            </a:r>
          </a:p>
          <a:p>
            <a:pPr marL="914400" lvl="3" algn="just" eaLnBrk="0" hangingPunct="0">
              <a:buFont typeface="Arial" panose="020B0604020202020204" pitchFamily="34" charset="0"/>
            </a:pPr>
            <a:endParaRPr lang="en-US" sz="1800" dirty="0">
              <a:latin typeface="Times-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4643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4643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4643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4643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4644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4644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41306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anose="02020603050405020304" charset="0"/>
              </a:rPr>
              <a:t>Classless Addressing</a:t>
            </a:r>
          </a:p>
        </p:txBody>
      </p:sp>
      <p:sp>
        <p:nvSpPr>
          <p:cNvPr id="146443" name="Rectangle 10"/>
          <p:cNvSpPr>
            <a:spLocks noChangeArrowheads="1"/>
          </p:cNvSpPr>
          <p:nvPr/>
        </p:nvSpPr>
        <p:spPr bwMode="auto">
          <a:xfrm>
            <a:off x="442913" y="1042988"/>
            <a:ext cx="7924800" cy="304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b="0" i="0" dirty="0">
                <a:latin typeface="Times New Roman" panose="02020603050405020304" charset="0"/>
                <a:ea typeface="SimSun" panose="02010600030101010101" pitchFamily="2" charset="-122"/>
                <a:cs typeface="Times New Roman" panose="02020603050405020304" charset="0"/>
              </a:rPr>
              <a:t>Unlike </a:t>
            </a:r>
            <a:r>
              <a:rPr lang="en-US" altLang="zh-CN" sz="2400" b="0" i="0" dirty="0" err="1">
                <a:latin typeface="Times New Roman" panose="02020603050405020304" charset="0"/>
                <a:ea typeface="SimSun" panose="02010600030101010101" pitchFamily="2" charset="-122"/>
                <a:cs typeface="Times New Roman" panose="02020603050405020304" charset="0"/>
              </a:rPr>
              <a:t>classful</a:t>
            </a:r>
            <a:r>
              <a:rPr lang="en-US" altLang="zh-CN" sz="2400" b="0" i="0" dirty="0">
                <a:latin typeface="Times New Roman" panose="02020603050405020304" charset="0"/>
                <a:ea typeface="SimSun" panose="02010600030101010101" pitchFamily="2" charset="-122"/>
                <a:cs typeface="Times New Roman" panose="02020603050405020304" charset="0"/>
              </a:rPr>
              <a:t> addressing, the prefix length in classless addressing is variable.</a:t>
            </a:r>
          </a:p>
          <a:p>
            <a:pPr algn="just"/>
            <a:endParaRPr lang="en-US" altLang="zh-CN" sz="2400" b="0" i="0" dirty="0">
              <a:latin typeface="Times New Roman" panose="02020603050405020304" charset="0"/>
              <a:ea typeface="SimSun" panose="02010600030101010101" pitchFamily="2" charset="-122"/>
              <a:cs typeface="Times New Roman" panose="02020603050405020304" charset="0"/>
            </a:endParaRPr>
          </a:p>
          <a:p>
            <a:pPr algn="just"/>
            <a:r>
              <a:rPr lang="en-US" altLang="zh-CN" sz="2400" b="0" i="0" dirty="0">
                <a:latin typeface="Times New Roman" panose="02020603050405020304" charset="0"/>
                <a:ea typeface="SimSun" panose="02010600030101010101" pitchFamily="2" charset="-122"/>
                <a:cs typeface="Times New Roman" panose="02020603050405020304" charset="0"/>
              </a:rPr>
              <a:t>The size of the network is inversely</a:t>
            </a:r>
            <a:br>
              <a:rPr lang="en-US" altLang="zh-CN" sz="2400" b="0" i="0" dirty="0">
                <a:latin typeface="Times New Roman" panose="02020603050405020304" charset="0"/>
                <a:ea typeface="SimSun" panose="02010600030101010101" pitchFamily="2" charset="-122"/>
                <a:cs typeface="Times New Roman" panose="02020603050405020304" charset="0"/>
              </a:rPr>
            </a:br>
            <a:r>
              <a:rPr lang="en-US" altLang="zh-CN" sz="2400" b="0" i="0" dirty="0">
                <a:latin typeface="Times New Roman" panose="02020603050405020304" charset="0"/>
                <a:ea typeface="SimSun" panose="02010600030101010101" pitchFamily="2" charset="-122"/>
                <a:cs typeface="Times New Roman" panose="02020603050405020304" charset="0"/>
              </a:rPr>
              <a:t>proportional to the length of the prefix.</a:t>
            </a:r>
          </a:p>
          <a:p>
            <a:pPr algn="just"/>
            <a:r>
              <a:rPr lang="en-US" altLang="zh-CN" sz="2400" b="0" i="0" dirty="0">
                <a:latin typeface="Times New Roman" panose="02020603050405020304" charset="0"/>
                <a:ea typeface="SimSun" panose="02010600030101010101" pitchFamily="2" charset="-122"/>
                <a:cs typeface="Times New Roman" panose="02020603050405020304" charset="0"/>
              </a:rPr>
              <a:t> </a:t>
            </a:r>
          </a:p>
          <a:p>
            <a:pPr algn="just"/>
            <a:r>
              <a:rPr lang="en-US" altLang="zh-CN" sz="2400" b="0" i="0" dirty="0">
                <a:latin typeface="Times New Roman" panose="02020603050405020304" charset="0"/>
                <a:ea typeface="SimSun" panose="02010600030101010101" pitchFamily="2" charset="-122"/>
                <a:cs typeface="Times New Roman" panose="02020603050405020304" charset="0"/>
              </a:rPr>
              <a:t>A small prefix means a larger network; a large prefix means a smaller network. </a:t>
            </a:r>
            <a:endParaRPr lang="en-US" altLang="en-US" sz="2400" b="0" i="0" dirty="0">
              <a:latin typeface="Times New Roman" panose="02020603050405020304" charset="0"/>
              <a:ea typeface="SimSun" panose="02010600030101010101" pitchFamily="2" charset="-122"/>
              <a:cs typeface="Times New Roman" panose="020206030504050203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4848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4848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4848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4848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4848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4848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41306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anose="02020603050405020304" charset="0"/>
              </a:rPr>
              <a:t>Classless Addressing</a:t>
            </a:r>
          </a:p>
        </p:txBody>
      </p:sp>
      <p:sp>
        <p:nvSpPr>
          <p:cNvPr id="148491" name="Rectangle 10"/>
          <p:cNvSpPr>
            <a:spLocks noChangeArrowheads="1"/>
          </p:cNvSpPr>
          <p:nvPr/>
        </p:nvSpPr>
        <p:spPr bwMode="auto">
          <a:xfrm>
            <a:off x="442913" y="1042988"/>
            <a:ext cx="7924800" cy="29238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dirty="0">
                <a:latin typeface="Times New Roman" panose="02020603050405020304" charset="0"/>
                <a:ea typeface="SimSun" panose="02010600030101010101" pitchFamily="2" charset="-122"/>
                <a:cs typeface="Times New Roman" panose="02020603050405020304" charset="0"/>
              </a:rPr>
              <a:t>Prefix length: Slash Notation</a:t>
            </a:r>
          </a:p>
          <a:p>
            <a:pPr algn="just"/>
            <a:r>
              <a:rPr lang="en-US" altLang="zh-CN" sz="2000" b="0" i="0" dirty="0">
                <a:latin typeface="Times New Roman" panose="02020603050405020304" charset="0"/>
                <a:ea typeface="SimSun" panose="02010600030101010101" pitchFamily="2" charset="-122"/>
                <a:cs typeface="Times New Roman" panose="02020603050405020304" charset="0"/>
              </a:rPr>
              <a:t>The first question that we need to answer in classless addressing is how to find the prefix length if an address is given.</a:t>
            </a:r>
          </a:p>
          <a:p>
            <a:pPr algn="just"/>
            <a:endParaRPr lang="en-US" altLang="zh-CN" sz="2000" b="0" i="0" dirty="0">
              <a:latin typeface="Times New Roman" panose="02020603050405020304" charset="0"/>
              <a:ea typeface="SimSun" panose="02010600030101010101" pitchFamily="2" charset="-122"/>
              <a:cs typeface="Times New Roman" panose="02020603050405020304" charset="0"/>
            </a:endParaRPr>
          </a:p>
          <a:p>
            <a:pPr algn="just"/>
            <a:r>
              <a:rPr lang="en-US" altLang="zh-CN" sz="2000" b="0" i="0" dirty="0">
                <a:latin typeface="Times New Roman" panose="02020603050405020304" charset="0"/>
                <a:ea typeface="SimSun" panose="02010600030101010101" pitchFamily="2" charset="-122"/>
                <a:cs typeface="Times New Roman" panose="02020603050405020304" charset="0"/>
              </a:rPr>
              <a:t>Since the prefix length is not inherent in the address, we need to separately give the length of the prefix. In this case, the prefix length, </a:t>
            </a:r>
            <a:r>
              <a:rPr lang="en-US" altLang="zh-CN" sz="2000" b="0" dirty="0">
                <a:latin typeface="Times New Roman" panose="02020603050405020304" charset="0"/>
                <a:ea typeface="SimSun" panose="02010600030101010101" pitchFamily="2" charset="-122"/>
                <a:cs typeface="Times New Roman" panose="02020603050405020304" charset="0"/>
              </a:rPr>
              <a:t>n</a:t>
            </a:r>
            <a:r>
              <a:rPr lang="en-US" altLang="zh-CN" sz="2000" b="0" i="0" dirty="0">
                <a:latin typeface="Times New Roman" panose="02020603050405020304" charset="0"/>
                <a:ea typeface="SimSun" panose="02010600030101010101" pitchFamily="2" charset="-122"/>
                <a:cs typeface="Times New Roman" panose="02020603050405020304" charset="0"/>
              </a:rPr>
              <a:t>, is added to the address, separated by a slash. The notation is informally referred to as </a:t>
            </a:r>
            <a:r>
              <a:rPr lang="en-US" altLang="zh-CN" sz="2000" b="0" dirty="0">
                <a:latin typeface="Times New Roman" panose="02020603050405020304" charset="0"/>
                <a:ea typeface="SimSun" panose="02010600030101010101" pitchFamily="2" charset="-122"/>
                <a:cs typeface="Times New Roman" panose="02020603050405020304" charset="0"/>
              </a:rPr>
              <a:t>slash notation </a:t>
            </a:r>
            <a:r>
              <a:rPr lang="en-US" altLang="zh-CN" sz="2000" b="0" i="0" dirty="0">
                <a:latin typeface="Times New Roman" panose="02020603050405020304" charset="0"/>
                <a:ea typeface="SimSun" panose="02010600030101010101" pitchFamily="2" charset="-122"/>
                <a:cs typeface="Times New Roman" panose="02020603050405020304" charset="0"/>
              </a:rPr>
              <a:t>and formally as </a:t>
            </a:r>
            <a:r>
              <a:rPr lang="en-US" altLang="zh-CN" sz="2000" dirty="0">
                <a:latin typeface="Times New Roman" panose="02020603050405020304" charset="0"/>
                <a:ea typeface="SimSun" panose="02010600030101010101" pitchFamily="2" charset="-122"/>
                <a:cs typeface="Times New Roman" panose="02020603050405020304" charset="0"/>
              </a:rPr>
              <a:t>classless </a:t>
            </a:r>
            <a:r>
              <a:rPr lang="en-US" altLang="zh-CN" sz="2000" dirty="0" err="1">
                <a:latin typeface="Times New Roman" panose="02020603050405020304" charset="0"/>
                <a:ea typeface="SimSun" panose="02010600030101010101" pitchFamily="2" charset="-122"/>
                <a:cs typeface="Times New Roman" panose="02020603050405020304" charset="0"/>
              </a:rPr>
              <a:t>interdomain</a:t>
            </a:r>
            <a:r>
              <a:rPr lang="en-US" altLang="zh-CN" sz="2000" dirty="0">
                <a:latin typeface="Times New Roman" panose="02020603050405020304" charset="0"/>
                <a:ea typeface="SimSun" panose="02010600030101010101" pitchFamily="2" charset="-122"/>
                <a:cs typeface="Times New Roman" panose="02020603050405020304" charset="0"/>
              </a:rPr>
              <a:t> routing </a:t>
            </a:r>
            <a:r>
              <a:rPr lang="en-US" altLang="zh-CN" sz="2000" b="0" i="0" dirty="0">
                <a:latin typeface="Times New Roman" panose="02020603050405020304" charset="0"/>
                <a:ea typeface="SimSun" panose="02010600030101010101" pitchFamily="2" charset="-122"/>
                <a:cs typeface="Times New Roman" panose="02020603050405020304" charset="0"/>
              </a:rPr>
              <a:t>or </a:t>
            </a:r>
            <a:r>
              <a:rPr lang="en-US" altLang="zh-CN" sz="2000" dirty="0">
                <a:latin typeface="Times New Roman" panose="02020603050405020304" charset="0"/>
                <a:ea typeface="SimSun" panose="02010600030101010101" pitchFamily="2" charset="-122"/>
                <a:cs typeface="Times New Roman" panose="02020603050405020304" charset="0"/>
              </a:rPr>
              <a:t>CIDR </a:t>
            </a:r>
            <a:r>
              <a:rPr lang="en-US" altLang="zh-CN" sz="2000" b="0" i="0" dirty="0">
                <a:latin typeface="Times New Roman" panose="02020603050405020304" charset="0"/>
                <a:ea typeface="SimSun" panose="02010600030101010101" pitchFamily="2" charset="-122"/>
                <a:cs typeface="Times New Roman" panose="02020603050405020304" charset="0"/>
              </a:rPr>
              <a:t>(pronounced cider) strategy. </a:t>
            </a:r>
            <a:endParaRPr lang="en-US" altLang="en-US" sz="2000" dirty="0">
              <a:latin typeface="Times New Roman" panose="02020603050405020304" charset="0"/>
              <a:ea typeface="SimSun" panose="02010600030101010101" pitchFamily="2" charset="-122"/>
              <a:cs typeface="Times New Roman" panose="02020603050405020304" charset="0"/>
            </a:endParaRPr>
          </a:p>
        </p:txBody>
      </p:sp>
      <p:pic>
        <p:nvPicPr>
          <p:cNvPr id="148492"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25" y="4219575"/>
            <a:ext cx="7543800" cy="202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053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053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053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053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053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053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41306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anose="02020603050405020304" charset="0"/>
              </a:rPr>
              <a:t>Classless Addressing</a:t>
            </a:r>
          </a:p>
        </p:txBody>
      </p:sp>
      <p:sp>
        <p:nvSpPr>
          <p:cNvPr id="150539" name="Rectangle 10"/>
          <p:cNvSpPr>
            <a:spLocks noChangeArrowheads="1"/>
          </p:cNvSpPr>
          <p:nvPr/>
        </p:nvSpPr>
        <p:spPr bwMode="auto">
          <a:xfrm>
            <a:off x="481013" y="658813"/>
            <a:ext cx="7924800" cy="2000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dirty="0">
                <a:latin typeface="Times New Roman" panose="02020603050405020304" charset="0"/>
                <a:ea typeface="SimSun" panose="02010600030101010101" pitchFamily="2" charset="-122"/>
                <a:cs typeface="Times New Roman" panose="02020603050405020304" charset="0"/>
              </a:rPr>
              <a:t>Extracting information from an address</a:t>
            </a:r>
          </a:p>
          <a:p>
            <a:pPr algn="just"/>
            <a:r>
              <a:rPr lang="en-US" altLang="zh-CN" sz="2000" b="0" i="0" dirty="0">
                <a:latin typeface="Times New Roman" panose="02020603050405020304" charset="0"/>
                <a:ea typeface="SimSun" panose="02010600030101010101" pitchFamily="2" charset="-122"/>
                <a:cs typeface="Times New Roman" panose="02020603050405020304" charset="0"/>
              </a:rPr>
              <a:t>Given any address in the block, we normally like to know three pieces of information about the block to which the address belongs: the number of addresses, the first address in the block, and the last address. Since the value of prefix length, </a:t>
            </a:r>
            <a:r>
              <a:rPr lang="en-US" altLang="zh-CN" sz="2000" b="0" dirty="0">
                <a:latin typeface="Times New Roman" panose="02020603050405020304" charset="0"/>
                <a:ea typeface="SimSun" panose="02010600030101010101" pitchFamily="2" charset="-122"/>
                <a:cs typeface="Times New Roman" panose="02020603050405020304" charset="0"/>
              </a:rPr>
              <a:t>n</a:t>
            </a:r>
            <a:r>
              <a:rPr lang="en-US" altLang="zh-CN" sz="2000" b="0" i="0" dirty="0">
                <a:latin typeface="Times New Roman" panose="02020603050405020304" charset="0"/>
                <a:ea typeface="SimSun" panose="02010600030101010101" pitchFamily="2" charset="-122"/>
                <a:cs typeface="Times New Roman" panose="02020603050405020304" charset="0"/>
              </a:rPr>
              <a:t>, is given, we can easily find these three pieces of information.</a:t>
            </a:r>
            <a:endParaRPr lang="en-US" altLang="en-US" sz="2000" dirty="0">
              <a:latin typeface="Times New Roman" panose="02020603050405020304" charset="0"/>
              <a:ea typeface="SimSun" panose="02010600030101010101" pitchFamily="2" charset="-122"/>
              <a:cs typeface="Times New Roman" panose="02020603050405020304" charset="0"/>
            </a:endParaRPr>
          </a:p>
        </p:txBody>
      </p:sp>
      <p:pic>
        <p:nvPicPr>
          <p:cNvPr id="150540"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743200"/>
            <a:ext cx="546735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41"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813" y="5170488"/>
            <a:ext cx="7391400" cy="141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20"/>
          <p:cNvSpPr txBox="1">
            <a:spLocks noChangeArrowheads="1"/>
          </p:cNvSpPr>
          <p:nvPr/>
        </p:nvSpPr>
        <p:spPr bwMode="auto">
          <a:xfrm>
            <a:off x="76200" y="696913"/>
            <a:ext cx="8839200"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dirty="0">
                <a:latin typeface="Times New Roman" panose="02020603050405020304" charset="0"/>
                <a:cs typeface="Times New Roman" panose="02020603050405020304" charset="0"/>
              </a:rPr>
              <a:t>A classless address is given as 167.199.170.82/27. We can find the above three pieces of information as follows. The number of addresses in the network is 2</a:t>
            </a:r>
            <a:r>
              <a:rPr lang="en-US" altLang="en-US" sz="2800" b="0" i="0" baseline="30000" dirty="0">
                <a:latin typeface="Times New Roman" panose="02020603050405020304" charset="0"/>
                <a:cs typeface="Times New Roman" panose="02020603050405020304" charset="0"/>
              </a:rPr>
              <a:t>32− </a:t>
            </a:r>
            <a:r>
              <a:rPr lang="en-US" altLang="en-US" sz="2800" b="0" baseline="30000" dirty="0">
                <a:latin typeface="Times New Roman" panose="02020603050405020304" charset="0"/>
                <a:cs typeface="Times New Roman" panose="02020603050405020304" charset="0"/>
              </a:rPr>
              <a:t>n</a:t>
            </a:r>
            <a:r>
              <a:rPr lang="en-US" altLang="en-US" sz="2800" b="0" i="0" baseline="30000" dirty="0">
                <a:latin typeface="Times New Roman" panose="02020603050405020304" charset="0"/>
                <a:cs typeface="Times New Roman" panose="02020603050405020304" charset="0"/>
              </a:rPr>
              <a:t> </a:t>
            </a:r>
            <a:r>
              <a:rPr lang="en-US" altLang="en-US" sz="2800" b="0" i="0" dirty="0">
                <a:latin typeface="Times New Roman" panose="02020603050405020304" charset="0"/>
                <a:cs typeface="Times New Roman" panose="02020603050405020304" charset="0"/>
              </a:rPr>
              <a:t>= 2</a:t>
            </a:r>
            <a:r>
              <a:rPr lang="en-US" altLang="en-US" sz="2800" b="0" i="0" baseline="30000" dirty="0">
                <a:latin typeface="Times New Roman" panose="02020603050405020304" charset="0"/>
                <a:cs typeface="Times New Roman" panose="02020603050405020304" charset="0"/>
              </a:rPr>
              <a:t>5</a:t>
            </a:r>
            <a:r>
              <a:rPr lang="en-US" altLang="en-US" sz="2800" b="0" i="0" dirty="0">
                <a:latin typeface="Times New Roman" panose="02020603050405020304" charset="0"/>
                <a:cs typeface="Times New Roman" panose="02020603050405020304" charset="0"/>
              </a:rPr>
              <a:t> = 32 addresses. The first address can be found by keeping the first 27 bits and changing the rest of the bits to 0s.</a:t>
            </a:r>
          </a:p>
        </p:txBody>
      </p:sp>
      <p:grpSp>
        <p:nvGrpSpPr>
          <p:cNvPr id="152579" name="Group 23"/>
          <p:cNvGrpSpPr/>
          <p:nvPr/>
        </p:nvGrpSpPr>
        <p:grpSpPr bwMode="auto">
          <a:xfrm>
            <a:off x="0" y="0"/>
            <a:ext cx="9144000" cy="609600"/>
            <a:chOff x="0" y="2448"/>
            <a:chExt cx="5760" cy="384"/>
          </a:xfrm>
        </p:grpSpPr>
        <p:sp>
          <p:nvSpPr>
            <p:cNvPr id="152588"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ln>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ln>
            <a:effectLst/>
          </p:spPr>
          <p:txBody>
            <a:bodyPr wrap="none">
              <a:spAutoFit/>
            </a:bodyPr>
            <a:lstStyle/>
            <a:p>
              <a:pPr>
                <a:defRPr/>
              </a:pPr>
              <a:r>
                <a:rPr lang="en-US" dirty="0">
                  <a:solidFill>
                    <a:schemeClr val="bg1"/>
                  </a:solidFill>
                  <a:latin typeface="+mj-lt"/>
                  <a:ea typeface="Adobe Gothic Std B" pitchFamily="34" charset="-128"/>
                </a:rPr>
                <a:t>Example</a:t>
              </a:r>
            </a:p>
          </p:txBody>
        </p:sp>
      </p:grpSp>
      <p:sp>
        <p:nvSpPr>
          <p:cNvPr id="9" name="Text Box 20"/>
          <p:cNvSpPr txBox="1">
            <a:spLocks noChangeArrowheads="1"/>
          </p:cNvSpPr>
          <p:nvPr/>
        </p:nvSpPr>
        <p:spPr bwMode="auto">
          <a:xfrm>
            <a:off x="152400" y="3998913"/>
            <a:ext cx="8839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a:latin typeface="Times New Roman" panose="02020603050405020304" charset="0"/>
                <a:cs typeface="Times New Roman" panose="02020603050405020304" charset="0"/>
              </a:rPr>
              <a:t>The last address can be found by keeping the first 27 bits and changing the rest of the bits to 1s.</a:t>
            </a:r>
          </a:p>
        </p:txBody>
      </p:sp>
      <p:grpSp>
        <p:nvGrpSpPr>
          <p:cNvPr id="3" name="Group 2"/>
          <p:cNvGrpSpPr/>
          <p:nvPr/>
        </p:nvGrpSpPr>
        <p:grpSpPr bwMode="auto">
          <a:xfrm>
            <a:off x="228600" y="3048000"/>
            <a:ext cx="8504238" cy="838200"/>
            <a:chOff x="228600" y="3048000"/>
            <a:chExt cx="8503920" cy="838200"/>
          </a:xfrm>
        </p:grpSpPr>
        <p:pic>
          <p:nvPicPr>
            <p:cNvPr id="1525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3048000"/>
              <a:ext cx="8112390" cy="75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7" name="Rectangle 1"/>
            <p:cNvSpPr>
              <a:spLocks noChangeArrowheads="1"/>
            </p:cNvSpPr>
            <p:nvPr/>
          </p:nvSpPr>
          <p:spPr bwMode="auto">
            <a:xfrm>
              <a:off x="228600" y="3048000"/>
              <a:ext cx="8503920" cy="838200"/>
            </a:xfrm>
            <a:prstGeom prst="rect">
              <a:avLst/>
            </a:prstGeom>
            <a:noFill/>
            <a:ln w="5715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grpSp>
      <p:grpSp>
        <p:nvGrpSpPr>
          <p:cNvPr id="4" name="Group 3"/>
          <p:cNvGrpSpPr/>
          <p:nvPr/>
        </p:nvGrpSpPr>
        <p:grpSpPr bwMode="auto">
          <a:xfrm>
            <a:off x="228600" y="5181600"/>
            <a:ext cx="8504238" cy="838200"/>
            <a:chOff x="228600" y="4953000"/>
            <a:chExt cx="8503920" cy="838200"/>
          </a:xfrm>
        </p:grpSpPr>
        <p:pic>
          <p:nvPicPr>
            <p:cNvPr id="15258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473" y="5029200"/>
              <a:ext cx="8066643" cy="635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5" name="Rectangle 11"/>
            <p:cNvSpPr>
              <a:spLocks noChangeArrowheads="1"/>
            </p:cNvSpPr>
            <p:nvPr/>
          </p:nvSpPr>
          <p:spPr bwMode="auto">
            <a:xfrm>
              <a:off x="228600" y="4953000"/>
              <a:ext cx="8503920" cy="838200"/>
            </a:xfrm>
            <a:prstGeom prst="rect">
              <a:avLst/>
            </a:prstGeom>
            <a:noFill/>
            <a:ln w="5715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462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462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463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463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463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5463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41306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anose="02020603050405020304" charset="0"/>
              </a:rPr>
              <a:t>Classless Addressing</a:t>
            </a:r>
          </a:p>
        </p:txBody>
      </p:sp>
      <p:sp>
        <p:nvSpPr>
          <p:cNvPr id="154635" name="Rectangle 10"/>
          <p:cNvSpPr>
            <a:spLocks noChangeArrowheads="1"/>
          </p:cNvSpPr>
          <p:nvPr/>
        </p:nvSpPr>
        <p:spPr bwMode="auto">
          <a:xfrm>
            <a:off x="481013" y="658813"/>
            <a:ext cx="792480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a:latin typeface="Times New Roman" panose="02020603050405020304" charset="0"/>
                <a:ea typeface="SimSun" panose="02010600030101010101" pitchFamily="2" charset="-122"/>
                <a:cs typeface="Times New Roman" panose="02020603050405020304" charset="0"/>
              </a:rPr>
              <a:t>Address Mask</a:t>
            </a:r>
          </a:p>
        </p:txBody>
      </p:sp>
      <p:pic>
        <p:nvPicPr>
          <p:cNvPr id="15463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8" y="1535113"/>
            <a:ext cx="83835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20"/>
          <p:cNvSpPr txBox="1">
            <a:spLocks noChangeArrowheads="1"/>
          </p:cNvSpPr>
          <p:nvPr/>
        </p:nvSpPr>
        <p:spPr bwMode="auto">
          <a:xfrm>
            <a:off x="76200" y="696913"/>
            <a:ext cx="88392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dirty="0">
                <a:latin typeface="Times New Roman" panose="02020603050405020304" charset="0"/>
                <a:cs typeface="Times New Roman" panose="02020603050405020304" charset="0"/>
              </a:rPr>
              <a:t>We repeat Example using the mask. The mask in dotted-decimal notation is 256.256.256.224 The AND, OR, and NOT operations can be applied to individual bytes using calculators and applets at the book website.</a:t>
            </a:r>
          </a:p>
        </p:txBody>
      </p:sp>
      <p:grpSp>
        <p:nvGrpSpPr>
          <p:cNvPr id="156675" name="Group 23"/>
          <p:cNvGrpSpPr/>
          <p:nvPr/>
        </p:nvGrpSpPr>
        <p:grpSpPr bwMode="auto">
          <a:xfrm>
            <a:off x="0" y="0"/>
            <a:ext cx="9144000" cy="609600"/>
            <a:chOff x="0" y="2448"/>
            <a:chExt cx="5760" cy="384"/>
          </a:xfrm>
        </p:grpSpPr>
        <p:sp>
          <p:nvSpPr>
            <p:cNvPr id="156680"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ln>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ln>
            <a:effectLst/>
          </p:spPr>
          <p:txBody>
            <a:bodyPr wrap="none">
              <a:spAutoFit/>
            </a:bodyPr>
            <a:lstStyle/>
            <a:p>
              <a:pPr>
                <a:defRPr/>
              </a:pPr>
              <a:r>
                <a:rPr lang="en-US" dirty="0">
                  <a:solidFill>
                    <a:schemeClr val="bg1"/>
                  </a:solidFill>
                  <a:latin typeface="+mj-lt"/>
                  <a:ea typeface="Adobe Gothic Std B" pitchFamily="34" charset="-128"/>
                </a:rPr>
                <a:t>Example</a:t>
              </a:r>
            </a:p>
          </p:txBody>
        </p:sp>
      </p:grpSp>
      <p:pic>
        <p:nvPicPr>
          <p:cNvPr id="3" name="Picture 2">
            <a:extLst>
              <a:ext uri="{FF2B5EF4-FFF2-40B4-BE49-F238E27FC236}">
                <a16:creationId xmlns:a16="http://schemas.microsoft.com/office/drawing/2014/main" id="{2400CB6A-7A3C-84B3-08B7-2B73A5AD36EA}"/>
              </a:ext>
            </a:extLst>
          </p:cNvPr>
          <p:cNvPicPr>
            <a:picLocks noChangeAspect="1"/>
          </p:cNvPicPr>
          <p:nvPr/>
        </p:nvPicPr>
        <p:blipFill>
          <a:blip r:embed="rId3"/>
          <a:stretch>
            <a:fillRect/>
          </a:stretch>
        </p:blipFill>
        <p:spPr>
          <a:xfrm>
            <a:off x="185737" y="2771775"/>
            <a:ext cx="8772525" cy="13144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20"/>
          <p:cNvSpPr txBox="1">
            <a:spLocks noChangeArrowheads="1"/>
          </p:cNvSpPr>
          <p:nvPr/>
        </p:nvSpPr>
        <p:spPr bwMode="auto">
          <a:xfrm>
            <a:off x="76200" y="696913"/>
            <a:ext cx="8839200"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a:latin typeface="Times New Roman" panose="02020603050405020304" charset="0"/>
                <a:cs typeface="Times New Roman" panose="02020603050405020304" charset="0"/>
              </a:rPr>
              <a:t>In classless addressing, an address cannot per se define the block the address belongs to. For example, the address 230.8.24.56 can belong to many blocks. Some of them are shown below with the value of the prefix associated with that block.</a:t>
            </a:r>
          </a:p>
        </p:txBody>
      </p:sp>
      <p:grpSp>
        <p:nvGrpSpPr>
          <p:cNvPr id="158723" name="Group 23"/>
          <p:cNvGrpSpPr/>
          <p:nvPr/>
        </p:nvGrpSpPr>
        <p:grpSpPr bwMode="auto">
          <a:xfrm>
            <a:off x="0" y="0"/>
            <a:ext cx="9144000" cy="609600"/>
            <a:chOff x="0" y="2448"/>
            <a:chExt cx="5760" cy="384"/>
          </a:xfrm>
        </p:grpSpPr>
        <p:sp>
          <p:nvSpPr>
            <p:cNvPr id="158728"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ln>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ln>
            <a:effectLst/>
          </p:spPr>
          <p:txBody>
            <a:bodyPr wrap="none">
              <a:spAutoFit/>
            </a:bodyPr>
            <a:lstStyle/>
            <a:p>
              <a:pPr>
                <a:defRPr/>
              </a:pPr>
              <a:r>
                <a:rPr lang="en-US" dirty="0">
                  <a:solidFill>
                    <a:schemeClr val="bg1"/>
                  </a:solidFill>
                  <a:latin typeface="+mj-lt"/>
                  <a:ea typeface="Adobe Gothic Std B" pitchFamily="34" charset="-128"/>
                </a:rPr>
                <a:t>Example</a:t>
              </a:r>
            </a:p>
          </p:txBody>
        </p:sp>
      </p:grpSp>
      <p:grpSp>
        <p:nvGrpSpPr>
          <p:cNvPr id="2" name="Group 1"/>
          <p:cNvGrpSpPr/>
          <p:nvPr/>
        </p:nvGrpSpPr>
        <p:grpSpPr bwMode="auto">
          <a:xfrm>
            <a:off x="152400" y="3200400"/>
            <a:ext cx="8778875" cy="2193925"/>
            <a:chOff x="152400" y="3200399"/>
            <a:chExt cx="8778240" cy="2194561"/>
          </a:xfrm>
        </p:grpSpPr>
        <p:pic>
          <p:nvPicPr>
            <p:cNvPr id="1587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1" y="3200399"/>
              <a:ext cx="8686800" cy="214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7" name="Rectangle 8"/>
            <p:cNvSpPr>
              <a:spLocks noChangeArrowheads="1"/>
            </p:cNvSpPr>
            <p:nvPr/>
          </p:nvSpPr>
          <p:spPr bwMode="auto">
            <a:xfrm>
              <a:off x="152400" y="3200400"/>
              <a:ext cx="8778240" cy="2194560"/>
            </a:xfrm>
            <a:prstGeom prst="rect">
              <a:avLst/>
            </a:prstGeom>
            <a:noFill/>
            <a:ln w="5715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077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077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077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077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077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077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41306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anose="02020603050405020304" charset="0"/>
              </a:rPr>
              <a:t>Classless Addressing</a:t>
            </a:r>
          </a:p>
        </p:txBody>
      </p:sp>
      <p:sp>
        <p:nvSpPr>
          <p:cNvPr id="160779" name="Rectangle 10"/>
          <p:cNvSpPr>
            <a:spLocks noChangeArrowheads="1"/>
          </p:cNvSpPr>
          <p:nvPr/>
        </p:nvSpPr>
        <p:spPr bwMode="auto">
          <a:xfrm>
            <a:off x="481013" y="658813"/>
            <a:ext cx="7924800" cy="32302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a:latin typeface="Times New Roman" panose="02020603050405020304" charset="0"/>
                <a:ea typeface="SimSun" panose="02010600030101010101" pitchFamily="2" charset="-122"/>
                <a:cs typeface="Times New Roman" panose="02020603050405020304" charset="0"/>
              </a:rPr>
              <a:t>Network address</a:t>
            </a:r>
          </a:p>
          <a:p>
            <a:pPr algn="just"/>
            <a:endParaRPr lang="en-US" altLang="zh-CN" sz="2000" b="0" i="0">
              <a:latin typeface="Times New Roman" panose="02020603050405020304" charset="0"/>
              <a:ea typeface="SimSun" panose="02010600030101010101" pitchFamily="2" charset="-122"/>
              <a:cs typeface="Times New Roman" panose="02020603050405020304" charset="0"/>
            </a:endParaRPr>
          </a:p>
          <a:p>
            <a:pPr algn="just"/>
            <a:r>
              <a:rPr lang="en-US" altLang="zh-CN" sz="2000" b="0" i="0">
                <a:latin typeface="Times New Roman" panose="02020603050405020304" charset="0"/>
                <a:ea typeface="SimSun" panose="02010600030101010101" pitchFamily="2" charset="-122"/>
                <a:cs typeface="Times New Roman" panose="02020603050405020304" charset="0"/>
              </a:rPr>
              <a:t>The first address, the </a:t>
            </a:r>
            <a:r>
              <a:rPr lang="en-US" altLang="zh-CN" sz="2000" i="0">
                <a:latin typeface="Times New Roman" panose="02020603050405020304" charset="0"/>
                <a:ea typeface="SimSun" panose="02010600030101010101" pitchFamily="2" charset="-122"/>
                <a:cs typeface="Times New Roman" panose="02020603050405020304" charset="0"/>
              </a:rPr>
              <a:t>network address, </a:t>
            </a:r>
            <a:r>
              <a:rPr lang="en-US" altLang="zh-CN" sz="2000" b="0" i="0">
                <a:latin typeface="Times New Roman" panose="02020603050405020304" charset="0"/>
                <a:ea typeface="SimSun" panose="02010600030101010101" pitchFamily="2" charset="-122"/>
                <a:cs typeface="Times New Roman" panose="02020603050405020304" charset="0"/>
              </a:rPr>
              <a:t>is particularly important because it is used in routing a packet to its destination network. </a:t>
            </a:r>
          </a:p>
          <a:p>
            <a:pPr algn="just"/>
            <a:endParaRPr lang="en-US" altLang="zh-CN" sz="2000" b="0" i="0">
              <a:latin typeface="Times New Roman" panose="02020603050405020304" charset="0"/>
              <a:ea typeface="SimSun" panose="02010600030101010101" pitchFamily="2" charset="-122"/>
              <a:cs typeface="Times New Roman" panose="02020603050405020304" charset="0"/>
            </a:endParaRPr>
          </a:p>
          <a:p>
            <a:pPr algn="just"/>
            <a:r>
              <a:rPr lang="en-US" altLang="zh-CN" sz="2000" b="0" i="0">
                <a:latin typeface="Times New Roman" panose="02020603050405020304" charset="0"/>
                <a:ea typeface="SimSun" panose="02010600030101010101" pitchFamily="2" charset="-122"/>
                <a:cs typeface="Times New Roman" panose="02020603050405020304" charset="0"/>
              </a:rPr>
              <a:t>When a packet arrives at the router from any source host, the router needs to know to which network</a:t>
            </a:r>
            <a:br>
              <a:rPr lang="en-US" altLang="zh-CN" sz="2000" b="0" i="0">
                <a:latin typeface="Times New Roman" panose="02020603050405020304" charset="0"/>
                <a:ea typeface="SimSun" panose="02010600030101010101" pitchFamily="2" charset="-122"/>
                <a:cs typeface="Times New Roman" panose="02020603050405020304" charset="0"/>
              </a:rPr>
            </a:br>
            <a:r>
              <a:rPr lang="en-US" altLang="zh-CN" sz="2000" b="0" i="0">
                <a:latin typeface="Times New Roman" panose="02020603050405020304" charset="0"/>
                <a:ea typeface="SimSun" panose="02010600030101010101" pitchFamily="2" charset="-122"/>
                <a:cs typeface="Times New Roman" panose="02020603050405020304" charset="0"/>
              </a:rPr>
              <a:t>the packet should be sent: from which interface the packet should be sent out. When the packet arrives at the network, it reaches its destination host using another strategy that we discuss later.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282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282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282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282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282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282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41306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anose="02020603050405020304" charset="0"/>
              </a:rPr>
              <a:t>Classless Addressing</a:t>
            </a:r>
          </a:p>
        </p:txBody>
      </p:sp>
      <p:sp>
        <p:nvSpPr>
          <p:cNvPr id="162827" name="Rectangle 10"/>
          <p:cNvSpPr>
            <a:spLocks noChangeArrowheads="1"/>
          </p:cNvSpPr>
          <p:nvPr/>
        </p:nvSpPr>
        <p:spPr bwMode="auto">
          <a:xfrm>
            <a:off x="481013" y="658813"/>
            <a:ext cx="7924800" cy="16916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a:latin typeface="Times New Roman" panose="02020603050405020304" charset="0"/>
                <a:ea typeface="SimSun" panose="02010600030101010101" pitchFamily="2" charset="-122"/>
                <a:cs typeface="Times New Roman" panose="02020603050405020304" charset="0"/>
              </a:rPr>
              <a:t>Network address</a:t>
            </a:r>
          </a:p>
          <a:p>
            <a:pPr algn="just"/>
            <a:r>
              <a:rPr lang="en-US" altLang="zh-CN" sz="2000" b="0" i="0">
                <a:latin typeface="Times New Roman" panose="02020603050405020304" charset="0"/>
                <a:ea typeface="SimSun" panose="02010600030101010101" pitchFamily="2" charset="-122"/>
                <a:cs typeface="Times New Roman" panose="02020603050405020304" charset="0"/>
              </a:rPr>
              <a:t> After the network address has been found, the router consults its forwarding table to find the corresponding interface from which the packet should be sent out. The network address is actually the identifier of the network; each network is identified by its network address. </a:t>
            </a:r>
          </a:p>
        </p:txBody>
      </p:sp>
      <p:pic>
        <p:nvPicPr>
          <p:cNvPr id="16282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688" y="2414588"/>
            <a:ext cx="6238875" cy="399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486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486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487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487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487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487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41306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anose="02020603050405020304" charset="0"/>
              </a:rPr>
              <a:t>Classless Addressing</a:t>
            </a:r>
          </a:p>
        </p:txBody>
      </p:sp>
      <p:sp>
        <p:nvSpPr>
          <p:cNvPr id="164875" name="Rectangle 10"/>
          <p:cNvSpPr>
            <a:spLocks noChangeArrowheads="1"/>
          </p:cNvSpPr>
          <p:nvPr/>
        </p:nvSpPr>
        <p:spPr bwMode="auto">
          <a:xfrm>
            <a:off x="481013" y="658813"/>
            <a:ext cx="7924800" cy="10772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dirty="0">
                <a:latin typeface="Times New Roman" panose="02020603050405020304" charset="0"/>
                <a:ea typeface="SimSun" panose="02010600030101010101" pitchFamily="2" charset="-122"/>
                <a:cs typeface="Times New Roman" panose="02020603050405020304" charset="0"/>
              </a:rPr>
              <a:t>Block allocation</a:t>
            </a:r>
          </a:p>
          <a:p>
            <a:pPr algn="just"/>
            <a:r>
              <a:rPr lang="en-US" altLang="zh-CN" sz="2000" b="0" i="0" dirty="0">
                <a:latin typeface="Times New Roman" panose="02020603050405020304" charset="0"/>
                <a:ea typeface="SimSun" panose="02010600030101010101" pitchFamily="2" charset="-122"/>
                <a:cs typeface="Times New Roman" panose="02020603050405020304" charset="0"/>
              </a:rPr>
              <a:t>Responsibility of block allocation is given to a global authority called the Internet Corporation for Assigned Names and Numbers (ICANN). </a:t>
            </a:r>
          </a:p>
        </p:txBody>
      </p:sp>
      <p:pic>
        <p:nvPicPr>
          <p:cNvPr id="16487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286" y="1916832"/>
            <a:ext cx="7924800"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4" descr="Uses and Benefits of Computer Network in Business Applications"/>
          <p:cNvPicPr>
            <a:picLocks noGrp="1" noChangeAspect="1"/>
          </p:cNvPicPr>
          <p:nvPr>
            <p:ph idx="1"/>
          </p:nvPr>
        </p:nvPicPr>
        <p:blipFill>
          <a:blip r:embed="rId2"/>
          <a:stretch>
            <a:fillRect/>
          </a:stretch>
        </p:blipFill>
        <p:spPr>
          <a:xfrm>
            <a:off x="88900" y="274638"/>
            <a:ext cx="4708525" cy="5803900"/>
          </a:xfrm>
        </p:spPr>
      </p:pic>
      <p:pic>
        <p:nvPicPr>
          <p:cNvPr id="9218" name="Picture 6" descr="Top Team Computer Networks - Home | Facebook"/>
          <p:cNvPicPr>
            <a:picLocks noChangeAspect="1"/>
          </p:cNvPicPr>
          <p:nvPr/>
        </p:nvPicPr>
        <p:blipFill>
          <a:blip r:embed="rId3"/>
          <a:stretch>
            <a:fillRect/>
          </a:stretch>
        </p:blipFill>
        <p:spPr>
          <a:xfrm>
            <a:off x="4957763" y="488950"/>
            <a:ext cx="4097337" cy="5373688"/>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ext Box 20"/>
          <p:cNvSpPr txBox="1">
            <a:spLocks noChangeArrowheads="1"/>
          </p:cNvSpPr>
          <p:nvPr/>
        </p:nvSpPr>
        <p:spPr bwMode="auto">
          <a:xfrm>
            <a:off x="76200" y="696913"/>
            <a:ext cx="88392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dirty="0">
                <a:latin typeface="Times New Roman" panose="02020603050405020304" charset="0"/>
                <a:cs typeface="Times New Roman" panose="02020603050405020304" charset="0"/>
              </a:rPr>
              <a:t>An ISP has requested a block of 1000 addresses. Since 1000 is not a power of 2, 1024 addresses are granted. The prefix length is calculated as </a:t>
            </a:r>
            <a:r>
              <a:rPr lang="en-US" altLang="en-US" sz="2800" b="0" dirty="0">
                <a:latin typeface="Times New Roman" panose="02020603050405020304" charset="0"/>
                <a:cs typeface="Times New Roman" panose="02020603050405020304" charset="0"/>
              </a:rPr>
              <a:t>n</a:t>
            </a:r>
            <a:r>
              <a:rPr lang="en-US" altLang="en-US" sz="2800" b="0" i="0" dirty="0">
                <a:latin typeface="Times New Roman" panose="02020603050405020304" charset="0"/>
                <a:cs typeface="Times New Roman" panose="02020603050405020304" charset="0"/>
              </a:rPr>
              <a:t> = 32 − log</a:t>
            </a:r>
            <a:r>
              <a:rPr lang="en-US" altLang="en-US" sz="2800" b="0" i="0" baseline="-16000" dirty="0">
                <a:latin typeface="Times New Roman" panose="02020603050405020304" charset="0"/>
                <a:cs typeface="Times New Roman" panose="02020603050405020304" charset="0"/>
              </a:rPr>
              <a:t>2</a:t>
            </a:r>
            <a:r>
              <a:rPr lang="en-US" altLang="en-US" sz="2800" b="0" i="0" dirty="0">
                <a:latin typeface="Times New Roman" panose="02020603050405020304" charset="0"/>
                <a:cs typeface="Times New Roman" panose="02020603050405020304" charset="0"/>
              </a:rPr>
              <a:t>1024 = 22. An available block, 18.14.12.0</a:t>
            </a:r>
            <a:r>
              <a:rPr lang="en-US" altLang="en-US" sz="2800" i="0" dirty="0">
                <a:solidFill>
                  <a:srgbClr val="FF0000"/>
                </a:solidFill>
                <a:latin typeface="Times New Roman" panose="02020603050405020304" charset="0"/>
                <a:cs typeface="Times New Roman" panose="02020603050405020304" charset="0"/>
              </a:rPr>
              <a:t>/22</a:t>
            </a:r>
            <a:r>
              <a:rPr lang="en-US" altLang="en-US" sz="2800" b="0" i="0" dirty="0">
                <a:latin typeface="Times New Roman" panose="02020603050405020304" charset="0"/>
                <a:cs typeface="Times New Roman" panose="02020603050405020304" charset="0"/>
              </a:rPr>
              <a:t>, is granted to the ISP. It can be seen that the first address in decimal is </a:t>
            </a:r>
          </a:p>
          <a:p>
            <a:pPr algn="just"/>
            <a:r>
              <a:rPr lang="en-US" altLang="en-US" sz="2800" b="0" i="0" dirty="0">
                <a:latin typeface="Times New Roman" panose="02020603050405020304" charset="0"/>
                <a:cs typeface="Times New Roman" panose="02020603050405020304" charset="0"/>
              </a:rPr>
              <a:t>302,910,464 </a:t>
            </a:r>
          </a:p>
          <a:p>
            <a:pPr algn="just"/>
            <a:r>
              <a:rPr lang="en-US" altLang="en-US" sz="2800" b="0" i="0" dirty="0">
                <a:latin typeface="Times New Roman" panose="02020603050405020304" charset="0"/>
                <a:cs typeface="Times New Roman" panose="02020603050405020304" charset="0"/>
              </a:rPr>
              <a:t>(0001 0010 0000 1110 0000 1100 0000 0000) , </a:t>
            </a:r>
          </a:p>
          <a:p>
            <a:pPr algn="just"/>
            <a:r>
              <a:rPr lang="en-US" altLang="en-US" sz="2800" b="0" i="0" dirty="0">
                <a:latin typeface="Times New Roman" panose="02020603050405020304" charset="0"/>
                <a:cs typeface="Times New Roman" panose="02020603050405020304" charset="0"/>
              </a:rPr>
              <a:t>which is divisible by 1024.</a:t>
            </a:r>
          </a:p>
        </p:txBody>
      </p:sp>
      <p:grpSp>
        <p:nvGrpSpPr>
          <p:cNvPr id="166915" name="Group 23"/>
          <p:cNvGrpSpPr/>
          <p:nvPr/>
        </p:nvGrpSpPr>
        <p:grpSpPr bwMode="auto">
          <a:xfrm>
            <a:off x="0" y="0"/>
            <a:ext cx="9144000" cy="609600"/>
            <a:chOff x="0" y="2448"/>
            <a:chExt cx="5760" cy="384"/>
          </a:xfrm>
        </p:grpSpPr>
        <p:sp>
          <p:nvSpPr>
            <p:cNvPr id="166917"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ln>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ln>
            <a:effectLst/>
          </p:spPr>
          <p:txBody>
            <a:bodyPr wrap="none">
              <a:spAutoFit/>
            </a:bodyPr>
            <a:lstStyle/>
            <a:p>
              <a:pPr>
                <a:defRPr/>
              </a:pPr>
              <a:r>
                <a:rPr lang="en-US" dirty="0">
                  <a:solidFill>
                    <a:schemeClr val="bg1"/>
                  </a:solidFill>
                  <a:latin typeface="+mj-lt"/>
                  <a:ea typeface="Adobe Gothic Std B" pitchFamily="34" charset="-128"/>
                </a:rPr>
                <a:t>Example</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896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896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896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896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896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6896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41306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anose="02020603050405020304" charset="0"/>
              </a:rPr>
              <a:t>Classless Addressing</a:t>
            </a:r>
          </a:p>
        </p:txBody>
      </p:sp>
      <p:sp>
        <p:nvSpPr>
          <p:cNvPr id="168971" name="Rectangle 10"/>
          <p:cNvSpPr>
            <a:spLocks noChangeArrowheads="1"/>
          </p:cNvSpPr>
          <p:nvPr/>
        </p:nvSpPr>
        <p:spPr bwMode="auto">
          <a:xfrm>
            <a:off x="481013" y="658813"/>
            <a:ext cx="7924800" cy="41549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dirty="0" err="1">
                <a:latin typeface="Times New Roman" panose="02020603050405020304" charset="0"/>
                <a:ea typeface="SimSun" panose="02010600030101010101" pitchFamily="2" charset="-122"/>
                <a:cs typeface="Times New Roman" panose="02020603050405020304" charset="0"/>
              </a:rPr>
              <a:t>Subnetting</a:t>
            </a:r>
            <a:endParaRPr lang="en-US" altLang="zh-CN" sz="2400" dirty="0">
              <a:latin typeface="Times New Roman" panose="02020603050405020304" charset="0"/>
              <a:ea typeface="SimSun" panose="02010600030101010101" pitchFamily="2" charset="-122"/>
              <a:cs typeface="Times New Roman" panose="02020603050405020304" charset="0"/>
            </a:endParaRPr>
          </a:p>
          <a:p>
            <a:pPr algn="just"/>
            <a:r>
              <a:rPr lang="en-US" altLang="zh-CN" sz="2000" b="0" i="0" dirty="0">
                <a:latin typeface="Times New Roman" panose="02020603050405020304" charset="0"/>
                <a:ea typeface="SimSun" panose="02010600030101010101" pitchFamily="2" charset="-122"/>
                <a:cs typeface="Times New Roman" panose="02020603050405020304" charset="0"/>
              </a:rPr>
              <a:t>More levels of hierarchy can be created using </a:t>
            </a:r>
            <a:r>
              <a:rPr lang="en-US" altLang="zh-CN" sz="2000" b="0" i="0" dirty="0" err="1">
                <a:latin typeface="Times New Roman" panose="02020603050405020304" charset="0"/>
                <a:ea typeface="SimSun" panose="02010600030101010101" pitchFamily="2" charset="-122"/>
                <a:cs typeface="Times New Roman" panose="02020603050405020304" charset="0"/>
              </a:rPr>
              <a:t>subnetting</a:t>
            </a:r>
            <a:r>
              <a:rPr lang="en-US" altLang="zh-CN" sz="2000" b="0" i="0" dirty="0">
                <a:latin typeface="Times New Roman" panose="02020603050405020304" charset="0"/>
                <a:ea typeface="SimSun" panose="02010600030101010101" pitchFamily="2" charset="-122"/>
                <a:cs typeface="Times New Roman" panose="02020603050405020304" charset="0"/>
              </a:rPr>
              <a:t>. </a:t>
            </a:r>
          </a:p>
          <a:p>
            <a:pPr algn="just"/>
            <a:endParaRPr lang="en-US" altLang="zh-CN" sz="2000" b="0" i="0" dirty="0">
              <a:latin typeface="Times New Roman" panose="02020603050405020304" charset="0"/>
              <a:ea typeface="SimSun" panose="02010600030101010101" pitchFamily="2" charset="-122"/>
              <a:cs typeface="Times New Roman" panose="02020603050405020304" charset="0"/>
            </a:endParaRPr>
          </a:p>
          <a:p>
            <a:pPr algn="just"/>
            <a:r>
              <a:rPr lang="en-US" altLang="zh-CN" sz="2000" b="0" i="0" dirty="0">
                <a:latin typeface="Times New Roman" panose="02020603050405020304" charset="0"/>
                <a:ea typeface="SimSun" panose="02010600030101010101" pitchFamily="2" charset="-122"/>
                <a:cs typeface="Times New Roman" panose="02020603050405020304" charset="0"/>
              </a:rPr>
              <a:t>An organization (or an ISP) that is granted a range of addresses may divide the range into several </a:t>
            </a:r>
            <a:r>
              <a:rPr lang="en-US" altLang="zh-CN" sz="2000" b="0" i="0" dirty="0" err="1">
                <a:latin typeface="Times New Roman" panose="02020603050405020304" charset="0"/>
                <a:ea typeface="SimSun" panose="02010600030101010101" pitchFamily="2" charset="-122"/>
                <a:cs typeface="Times New Roman" panose="02020603050405020304" charset="0"/>
              </a:rPr>
              <a:t>subranges</a:t>
            </a:r>
            <a:r>
              <a:rPr lang="en-US" altLang="zh-CN" sz="2000" b="0" i="0" dirty="0">
                <a:latin typeface="Times New Roman" panose="02020603050405020304" charset="0"/>
                <a:ea typeface="SimSun" panose="02010600030101010101" pitchFamily="2" charset="-122"/>
                <a:cs typeface="Times New Roman" panose="02020603050405020304" charset="0"/>
              </a:rPr>
              <a:t> and assign each </a:t>
            </a:r>
            <a:r>
              <a:rPr lang="en-US" altLang="zh-CN" sz="2000" b="0" i="0" dirty="0" err="1">
                <a:latin typeface="Times New Roman" panose="02020603050405020304" charset="0"/>
                <a:ea typeface="SimSun" panose="02010600030101010101" pitchFamily="2" charset="-122"/>
                <a:cs typeface="Times New Roman" panose="02020603050405020304" charset="0"/>
              </a:rPr>
              <a:t>subrange</a:t>
            </a:r>
            <a:r>
              <a:rPr lang="en-US" altLang="zh-CN" sz="2000" b="0" i="0" dirty="0">
                <a:latin typeface="Times New Roman" panose="02020603050405020304" charset="0"/>
                <a:ea typeface="SimSun" panose="02010600030101010101" pitchFamily="2" charset="-122"/>
                <a:cs typeface="Times New Roman" panose="02020603050405020304" charset="0"/>
              </a:rPr>
              <a:t> to a </a:t>
            </a:r>
            <a:r>
              <a:rPr lang="en-US" altLang="zh-CN" sz="2000" b="0" i="0" dirty="0" err="1">
                <a:latin typeface="Times New Roman" panose="02020603050405020304" charset="0"/>
                <a:ea typeface="SimSun" panose="02010600030101010101" pitchFamily="2" charset="-122"/>
                <a:cs typeface="Times New Roman" panose="02020603050405020304" charset="0"/>
              </a:rPr>
              <a:t>subnetwork</a:t>
            </a:r>
            <a:r>
              <a:rPr lang="en-US" altLang="zh-CN" sz="2000" b="0" i="0" dirty="0">
                <a:latin typeface="Times New Roman" panose="02020603050405020304" charset="0"/>
                <a:ea typeface="SimSun" panose="02010600030101010101" pitchFamily="2" charset="-122"/>
                <a:cs typeface="Times New Roman" panose="02020603050405020304" charset="0"/>
              </a:rPr>
              <a:t> (or subnet). </a:t>
            </a:r>
          </a:p>
          <a:p>
            <a:pPr algn="just"/>
            <a:endParaRPr lang="en-US" altLang="zh-CN" sz="2000" b="0" i="0" dirty="0">
              <a:latin typeface="Times New Roman" panose="02020603050405020304" charset="0"/>
              <a:ea typeface="SimSun" panose="02010600030101010101" pitchFamily="2" charset="-122"/>
              <a:cs typeface="Times New Roman" panose="02020603050405020304" charset="0"/>
            </a:endParaRPr>
          </a:p>
          <a:p>
            <a:pPr algn="just"/>
            <a:r>
              <a:rPr lang="en-US" altLang="zh-CN" sz="2000" b="0" i="0" dirty="0">
                <a:latin typeface="Times New Roman" panose="02020603050405020304" charset="0"/>
                <a:ea typeface="SimSun" panose="02010600030101010101" pitchFamily="2" charset="-122"/>
                <a:cs typeface="Times New Roman" panose="02020603050405020304" charset="0"/>
              </a:rPr>
              <a:t>Note that nothing stops the organization from creating more levels. </a:t>
            </a:r>
          </a:p>
          <a:p>
            <a:pPr algn="just"/>
            <a:endParaRPr lang="en-US" altLang="zh-CN" sz="2000" b="0" i="0" dirty="0">
              <a:latin typeface="Times New Roman" panose="02020603050405020304" charset="0"/>
              <a:ea typeface="SimSun" panose="02010600030101010101" pitchFamily="2" charset="-122"/>
              <a:cs typeface="Times New Roman" panose="02020603050405020304" charset="0"/>
            </a:endParaRPr>
          </a:p>
          <a:p>
            <a:pPr algn="just"/>
            <a:r>
              <a:rPr lang="en-US" altLang="zh-CN" sz="2000" b="0" i="0" dirty="0">
                <a:latin typeface="Times New Roman" panose="02020603050405020304" charset="0"/>
                <a:ea typeface="SimSun" panose="02010600030101010101" pitchFamily="2" charset="-122"/>
                <a:cs typeface="Times New Roman" panose="02020603050405020304" charset="0"/>
              </a:rPr>
              <a:t>A </a:t>
            </a:r>
            <a:r>
              <a:rPr lang="en-US" altLang="zh-CN" sz="2000" b="0" i="0" dirty="0" err="1">
                <a:latin typeface="Times New Roman" panose="02020603050405020304" charset="0"/>
                <a:ea typeface="SimSun" panose="02010600030101010101" pitchFamily="2" charset="-122"/>
                <a:cs typeface="Times New Roman" panose="02020603050405020304" charset="0"/>
              </a:rPr>
              <a:t>subnetwork</a:t>
            </a:r>
            <a:r>
              <a:rPr lang="en-US" altLang="zh-CN" sz="2000" b="0" i="0" dirty="0">
                <a:latin typeface="Times New Roman" panose="02020603050405020304" charset="0"/>
                <a:ea typeface="SimSun" panose="02010600030101010101" pitchFamily="2" charset="-122"/>
                <a:cs typeface="Times New Roman" panose="02020603050405020304" charset="0"/>
              </a:rPr>
              <a:t> can be divided into several sub-</a:t>
            </a:r>
            <a:r>
              <a:rPr lang="en-US" altLang="zh-CN" sz="2000" b="0" i="0" dirty="0" err="1">
                <a:latin typeface="Times New Roman" panose="02020603050405020304" charset="0"/>
                <a:ea typeface="SimSun" panose="02010600030101010101" pitchFamily="2" charset="-122"/>
                <a:cs typeface="Times New Roman" panose="02020603050405020304" charset="0"/>
              </a:rPr>
              <a:t>subnetworks</a:t>
            </a:r>
            <a:r>
              <a:rPr lang="en-US" altLang="zh-CN" sz="2000" b="0" i="0" dirty="0">
                <a:latin typeface="Times New Roman" panose="02020603050405020304" charset="0"/>
                <a:ea typeface="SimSun" panose="02010600030101010101" pitchFamily="2" charset="-122"/>
                <a:cs typeface="Times New Roman" panose="02020603050405020304" charset="0"/>
              </a:rPr>
              <a:t>. </a:t>
            </a:r>
          </a:p>
          <a:p>
            <a:pPr algn="just"/>
            <a:endParaRPr lang="en-US" altLang="zh-CN" sz="2000" b="0" i="0" dirty="0">
              <a:latin typeface="Times New Roman" panose="02020603050405020304" charset="0"/>
              <a:ea typeface="SimSun" panose="02010600030101010101" pitchFamily="2" charset="-122"/>
              <a:cs typeface="Times New Roman" panose="02020603050405020304" charset="0"/>
            </a:endParaRPr>
          </a:p>
          <a:p>
            <a:pPr algn="just"/>
            <a:r>
              <a:rPr lang="en-US" altLang="zh-CN" sz="2000" b="0" i="0" dirty="0">
                <a:latin typeface="Times New Roman" panose="02020603050405020304" charset="0"/>
                <a:ea typeface="SimSun" panose="02010600030101010101" pitchFamily="2" charset="-122"/>
                <a:cs typeface="Times New Roman" panose="02020603050405020304" charset="0"/>
              </a:rPr>
              <a:t>A sub-</a:t>
            </a:r>
            <a:r>
              <a:rPr lang="en-US" altLang="zh-CN" sz="2000" b="0" i="0" dirty="0" err="1">
                <a:latin typeface="Times New Roman" panose="02020603050405020304" charset="0"/>
                <a:ea typeface="SimSun" panose="02010600030101010101" pitchFamily="2" charset="-122"/>
                <a:cs typeface="Times New Roman" panose="02020603050405020304" charset="0"/>
              </a:rPr>
              <a:t>subnetwork</a:t>
            </a:r>
            <a:r>
              <a:rPr lang="en-US" altLang="zh-CN" sz="2000" b="0" i="0" dirty="0">
                <a:latin typeface="Times New Roman" panose="02020603050405020304" charset="0"/>
                <a:ea typeface="SimSun" panose="02010600030101010101" pitchFamily="2" charset="-122"/>
                <a:cs typeface="Times New Roman" panose="02020603050405020304" charset="0"/>
              </a:rPr>
              <a:t> can be divided into several sub-sub-</a:t>
            </a:r>
            <a:r>
              <a:rPr lang="en-US" altLang="zh-CN" sz="2000" b="0" i="0" dirty="0" err="1">
                <a:latin typeface="Times New Roman" panose="02020603050405020304" charset="0"/>
                <a:ea typeface="SimSun" panose="02010600030101010101" pitchFamily="2" charset="-122"/>
                <a:cs typeface="Times New Roman" panose="02020603050405020304" charset="0"/>
              </a:rPr>
              <a:t>subnetworks</a:t>
            </a:r>
            <a:r>
              <a:rPr lang="en-US" altLang="zh-CN" sz="2000" b="0" i="0" dirty="0">
                <a:latin typeface="Times New Roman" panose="02020603050405020304" charset="0"/>
                <a:ea typeface="SimSun" panose="02010600030101010101" pitchFamily="2" charset="-122"/>
                <a:cs typeface="Times New Roman" panose="02020603050405020304" charset="0"/>
              </a:rPr>
              <a:t>, and so on.</a:t>
            </a:r>
            <a:r>
              <a:rPr lang="en-US" altLang="zh-CN" sz="2000" dirty="0">
                <a:latin typeface="Times New Roman" panose="02020603050405020304" charset="0"/>
                <a:ea typeface="SimSun" panose="02010600030101010101" pitchFamily="2" charset="-122"/>
                <a:cs typeface="Times New Roman" panose="02020603050405020304" charset="0"/>
              </a:rPr>
              <a:t> </a:t>
            </a:r>
            <a:endParaRPr lang="en-US" altLang="zh-CN" sz="2000" b="0" i="0" dirty="0">
              <a:latin typeface="Times New Roman" panose="02020603050405020304" charset="0"/>
              <a:ea typeface="SimSun" panose="02010600030101010101" pitchFamily="2" charset="-122"/>
              <a:cs typeface="Times New Roman" panose="020206030504050203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7101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7101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7101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7101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7101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7101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41306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anose="02020603050405020304" charset="0"/>
              </a:rPr>
              <a:t>Classless Addressing</a:t>
            </a:r>
          </a:p>
        </p:txBody>
      </p:sp>
      <p:sp>
        <p:nvSpPr>
          <p:cNvPr id="171019" name="Rectangle 10"/>
          <p:cNvSpPr>
            <a:spLocks noChangeArrowheads="1"/>
          </p:cNvSpPr>
          <p:nvPr/>
        </p:nvSpPr>
        <p:spPr bwMode="auto">
          <a:xfrm>
            <a:off x="481013" y="658813"/>
            <a:ext cx="792480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a:latin typeface="Times New Roman" panose="02020603050405020304" charset="0"/>
                <a:ea typeface="SimSun" panose="02010600030101010101" pitchFamily="2" charset="-122"/>
                <a:cs typeface="Times New Roman" panose="02020603050405020304" charset="0"/>
              </a:rPr>
              <a:t>Designing subnets</a:t>
            </a:r>
          </a:p>
        </p:txBody>
      </p:sp>
      <p:pic>
        <p:nvPicPr>
          <p:cNvPr id="17102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241425"/>
            <a:ext cx="8129588"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21"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778250"/>
            <a:ext cx="8475663"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20"/>
          <p:cNvSpPr txBox="1">
            <a:spLocks noChangeArrowheads="1"/>
          </p:cNvSpPr>
          <p:nvPr/>
        </p:nvSpPr>
        <p:spPr bwMode="auto">
          <a:xfrm>
            <a:off x="76200" y="696913"/>
            <a:ext cx="8839200"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a:latin typeface="Times New Roman" panose="02020603050405020304" charset="0"/>
                <a:cs typeface="Times New Roman" panose="02020603050405020304" charset="0"/>
              </a:rPr>
              <a:t>An organization is granted a block of addresses with the beginning address 14.24.74.0</a:t>
            </a:r>
            <a:r>
              <a:rPr lang="en-US" altLang="en-US" sz="2800" i="0">
                <a:solidFill>
                  <a:srgbClr val="FF0000"/>
                </a:solidFill>
                <a:latin typeface="Times New Roman" panose="02020603050405020304" charset="0"/>
                <a:cs typeface="Times New Roman" panose="02020603050405020304" charset="0"/>
              </a:rPr>
              <a:t>/24</a:t>
            </a:r>
            <a:r>
              <a:rPr lang="en-US" altLang="en-US" sz="2800" b="0" i="0">
                <a:latin typeface="Times New Roman" panose="02020603050405020304" charset="0"/>
                <a:cs typeface="Times New Roman" panose="02020603050405020304" charset="0"/>
              </a:rPr>
              <a:t>. The organization needs to have 3 subblocks of addresses to use in its three subnets: one subblock of 10 addresses, one subblock of 60 addresses, and one subblock of 120 addresses. Design the subblocks.</a:t>
            </a:r>
          </a:p>
        </p:txBody>
      </p:sp>
      <p:grpSp>
        <p:nvGrpSpPr>
          <p:cNvPr id="173059" name="Group 23"/>
          <p:cNvGrpSpPr/>
          <p:nvPr/>
        </p:nvGrpSpPr>
        <p:grpSpPr bwMode="auto">
          <a:xfrm>
            <a:off x="0" y="0"/>
            <a:ext cx="9144000" cy="609600"/>
            <a:chOff x="0" y="2448"/>
            <a:chExt cx="5760" cy="384"/>
          </a:xfrm>
        </p:grpSpPr>
        <p:sp>
          <p:nvSpPr>
            <p:cNvPr id="173062"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ln>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ln>
            <a:effectLst/>
          </p:spPr>
          <p:txBody>
            <a:bodyPr wrap="none">
              <a:spAutoFit/>
            </a:bodyPr>
            <a:lstStyle/>
            <a:p>
              <a:pPr>
                <a:defRPr/>
              </a:pPr>
              <a:r>
                <a:rPr lang="en-US" dirty="0">
                  <a:solidFill>
                    <a:schemeClr val="bg1"/>
                  </a:solidFill>
                  <a:latin typeface="+mj-lt"/>
                  <a:ea typeface="Adobe Gothic Std B" pitchFamily="34" charset="-128"/>
                </a:rPr>
                <a:t>Example</a:t>
              </a:r>
            </a:p>
          </p:txBody>
        </p:sp>
      </p:grpSp>
      <p:sp>
        <p:nvSpPr>
          <p:cNvPr id="8" name="Text Box 20"/>
          <p:cNvSpPr txBox="1">
            <a:spLocks noChangeArrowheads="1"/>
          </p:cNvSpPr>
          <p:nvPr/>
        </p:nvSpPr>
        <p:spPr bwMode="auto">
          <a:xfrm>
            <a:off x="76200" y="3352800"/>
            <a:ext cx="88392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i="0">
                <a:solidFill>
                  <a:srgbClr val="FF0000"/>
                </a:solidFill>
                <a:latin typeface="Times New Roman" panose="02020603050405020304" charset="0"/>
                <a:cs typeface="Times New Roman" panose="02020603050405020304" charset="0"/>
              </a:rPr>
              <a:t>Solution</a:t>
            </a:r>
          </a:p>
          <a:p>
            <a:pPr algn="just"/>
            <a:r>
              <a:rPr lang="en-US" altLang="en-US" sz="2800" b="0" i="0">
                <a:latin typeface="Times New Roman" panose="02020603050405020304" charset="0"/>
                <a:cs typeface="Times New Roman" panose="02020603050405020304" charset="0"/>
              </a:rPr>
              <a:t>There are 2</a:t>
            </a:r>
            <a:r>
              <a:rPr lang="en-US" altLang="en-US" sz="2800" b="0" i="0" baseline="30000">
                <a:latin typeface="Times New Roman" panose="02020603050405020304" charset="0"/>
                <a:cs typeface="Times New Roman" panose="02020603050405020304" charset="0"/>
              </a:rPr>
              <a:t>32– 24 </a:t>
            </a:r>
            <a:r>
              <a:rPr lang="en-US" altLang="en-US" sz="2800" b="0" i="0">
                <a:latin typeface="Times New Roman" panose="02020603050405020304" charset="0"/>
                <a:cs typeface="Times New Roman" panose="02020603050405020304" charset="0"/>
              </a:rPr>
              <a:t>= 256 addresses in this block. The first address is 14.24.74.0</a:t>
            </a:r>
            <a:r>
              <a:rPr lang="en-US" altLang="en-US" sz="2800" i="0">
                <a:solidFill>
                  <a:srgbClr val="FF0000"/>
                </a:solidFill>
                <a:latin typeface="Times New Roman" panose="02020603050405020304" charset="0"/>
                <a:cs typeface="Times New Roman" panose="02020603050405020304" charset="0"/>
              </a:rPr>
              <a:t>/24</a:t>
            </a:r>
            <a:r>
              <a:rPr lang="en-US" altLang="en-US" sz="2800" b="0" i="0">
                <a:latin typeface="Times New Roman" panose="02020603050405020304" charset="0"/>
                <a:cs typeface="Times New Roman" panose="02020603050405020304" charset="0"/>
              </a:rPr>
              <a:t>; the last address is 14.24.74.255</a:t>
            </a:r>
            <a:r>
              <a:rPr lang="en-US" altLang="en-US" sz="2800" i="0">
                <a:solidFill>
                  <a:srgbClr val="FF0000"/>
                </a:solidFill>
                <a:latin typeface="Times New Roman" panose="02020603050405020304" charset="0"/>
                <a:cs typeface="Times New Roman" panose="02020603050405020304" charset="0"/>
              </a:rPr>
              <a:t>/24</a:t>
            </a:r>
            <a:r>
              <a:rPr lang="en-US" altLang="en-US" sz="2800" b="0" i="0">
                <a:latin typeface="Times New Roman" panose="02020603050405020304" charset="0"/>
                <a:cs typeface="Times New Roman" panose="02020603050405020304" charset="0"/>
              </a:rPr>
              <a:t>. To satisfy the third requirement, we assign addresses to subblocks, starting with the largest and ending with the smallest one.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ext Box 20"/>
          <p:cNvSpPr txBox="1">
            <a:spLocks noChangeArrowheads="1"/>
          </p:cNvSpPr>
          <p:nvPr/>
        </p:nvSpPr>
        <p:spPr bwMode="auto">
          <a:xfrm>
            <a:off x="76200" y="696913"/>
            <a:ext cx="883920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dirty="0">
                <a:solidFill>
                  <a:srgbClr val="FF0000"/>
                </a:solidFill>
                <a:latin typeface="Times New Roman" panose="02020603050405020304" charset="0"/>
                <a:cs typeface="Times New Roman" panose="02020603050405020304" charset="0"/>
              </a:rPr>
              <a:t>a. </a:t>
            </a:r>
            <a:r>
              <a:rPr lang="en-US" altLang="en-US" sz="2800" b="0" i="0" dirty="0">
                <a:latin typeface="Times New Roman" panose="02020603050405020304" charset="0"/>
                <a:cs typeface="Times New Roman" panose="02020603050405020304" charset="0"/>
              </a:rPr>
              <a:t>The number of addresses in the largest </a:t>
            </a:r>
            <a:r>
              <a:rPr lang="en-US" altLang="en-US" sz="2800" b="0" i="0" dirty="0" err="1">
                <a:latin typeface="Times New Roman" panose="02020603050405020304" charset="0"/>
                <a:cs typeface="Times New Roman" panose="02020603050405020304" charset="0"/>
              </a:rPr>
              <a:t>subblock</a:t>
            </a:r>
            <a:r>
              <a:rPr lang="en-US" altLang="en-US" sz="2800" b="0" i="0" dirty="0">
                <a:latin typeface="Times New Roman" panose="02020603050405020304" charset="0"/>
                <a:cs typeface="Times New Roman" panose="02020603050405020304" charset="0"/>
              </a:rPr>
              <a:t>, which requires 120 addresses, is not a power of 2. We allocate 128 addresses. The subnet mask for this subnet can be found as </a:t>
            </a:r>
            <a:r>
              <a:rPr lang="en-US" altLang="en-US" sz="2800" b="0" dirty="0">
                <a:latin typeface="Times New Roman" panose="02020603050405020304" charset="0"/>
                <a:cs typeface="Times New Roman" panose="02020603050405020304" charset="0"/>
              </a:rPr>
              <a:t>n</a:t>
            </a:r>
            <a:r>
              <a:rPr lang="en-US" altLang="en-US" sz="2800" b="0" i="0" baseline="-25000" dirty="0">
                <a:latin typeface="Times New Roman" panose="02020603050405020304" charset="0"/>
                <a:cs typeface="Times New Roman" panose="02020603050405020304" charset="0"/>
              </a:rPr>
              <a:t>1</a:t>
            </a:r>
            <a:r>
              <a:rPr lang="en-US" altLang="en-US" sz="2800" b="0" i="0" dirty="0">
                <a:latin typeface="Times New Roman" panose="02020603050405020304" charset="0"/>
                <a:cs typeface="Times New Roman" panose="02020603050405020304" charset="0"/>
              </a:rPr>
              <a:t> = 32 − log</a:t>
            </a:r>
            <a:r>
              <a:rPr lang="en-US" altLang="en-US" sz="2800" b="0" i="0" baseline="-25000" dirty="0">
                <a:latin typeface="Times New Roman" panose="02020603050405020304" charset="0"/>
                <a:cs typeface="Times New Roman" panose="02020603050405020304" charset="0"/>
              </a:rPr>
              <a:t>2</a:t>
            </a:r>
            <a:r>
              <a:rPr lang="en-US" altLang="en-US" sz="2800" b="0" i="0" dirty="0">
                <a:latin typeface="Times New Roman" panose="02020603050405020304" charset="0"/>
                <a:cs typeface="Times New Roman" panose="02020603050405020304" charset="0"/>
              </a:rPr>
              <a:t> 128 = 25. The first address in this block is 14.24.74.0</a:t>
            </a:r>
            <a:r>
              <a:rPr lang="en-US" altLang="en-US" sz="2800" i="0" dirty="0">
                <a:solidFill>
                  <a:srgbClr val="FF0000"/>
                </a:solidFill>
                <a:latin typeface="Times New Roman" panose="02020603050405020304" charset="0"/>
                <a:cs typeface="Times New Roman" panose="02020603050405020304" charset="0"/>
              </a:rPr>
              <a:t>/25</a:t>
            </a:r>
            <a:r>
              <a:rPr lang="en-US" altLang="en-US" sz="2800" b="0" i="0" dirty="0">
                <a:latin typeface="Times New Roman" panose="02020603050405020304" charset="0"/>
                <a:cs typeface="Times New Roman" panose="02020603050405020304" charset="0"/>
              </a:rPr>
              <a:t>; the last address is 14.24.74.127</a:t>
            </a:r>
            <a:r>
              <a:rPr lang="en-US" altLang="en-US" sz="2800" i="0" dirty="0">
                <a:solidFill>
                  <a:srgbClr val="FF0000"/>
                </a:solidFill>
                <a:latin typeface="Times New Roman" panose="02020603050405020304" charset="0"/>
                <a:cs typeface="Times New Roman" panose="02020603050405020304" charset="0"/>
              </a:rPr>
              <a:t>/25</a:t>
            </a:r>
            <a:r>
              <a:rPr lang="en-US" altLang="en-US" sz="2800" b="0" i="0" dirty="0">
                <a:latin typeface="Times New Roman" panose="02020603050405020304" charset="0"/>
                <a:cs typeface="Times New Roman" panose="02020603050405020304" charset="0"/>
              </a:rPr>
              <a:t>.</a:t>
            </a:r>
          </a:p>
          <a:p>
            <a:pPr algn="just"/>
            <a:endParaRPr lang="en-US" altLang="en-US" sz="2800" b="0" i="0" dirty="0">
              <a:latin typeface="Times New Roman" panose="02020603050405020304" charset="0"/>
              <a:cs typeface="Times New Roman" panose="02020603050405020304" charset="0"/>
            </a:endParaRPr>
          </a:p>
          <a:p>
            <a:pPr algn="just"/>
            <a:r>
              <a:rPr lang="en-US" altLang="en-US" sz="2800" i="0" dirty="0">
                <a:solidFill>
                  <a:srgbClr val="FF0000"/>
                </a:solidFill>
                <a:latin typeface="Times New Roman" panose="02020603050405020304" charset="0"/>
                <a:cs typeface="Times New Roman" panose="02020603050405020304" charset="0"/>
              </a:rPr>
              <a:t>b. </a:t>
            </a:r>
            <a:r>
              <a:rPr lang="en-US" altLang="en-US" sz="2800" b="0" i="0" dirty="0">
                <a:latin typeface="Times New Roman" panose="02020603050405020304" charset="0"/>
                <a:cs typeface="Times New Roman" panose="02020603050405020304" charset="0"/>
              </a:rPr>
              <a:t>The number of addresses in the second largest </a:t>
            </a:r>
            <a:r>
              <a:rPr lang="en-US" altLang="en-US" sz="2800" b="0" i="0" dirty="0" err="1">
                <a:latin typeface="Times New Roman" panose="02020603050405020304" charset="0"/>
                <a:cs typeface="Times New Roman" panose="02020603050405020304" charset="0"/>
              </a:rPr>
              <a:t>subblock</a:t>
            </a:r>
            <a:r>
              <a:rPr lang="en-US" altLang="en-US" sz="2800" b="0" i="0" dirty="0">
                <a:latin typeface="Times New Roman" panose="02020603050405020304" charset="0"/>
                <a:cs typeface="Times New Roman" panose="02020603050405020304" charset="0"/>
              </a:rPr>
              <a:t>, which requires 60 addresses, is not a power of 2 either. We allocate 64 addresses. The subnet mask for this subnet can be found as </a:t>
            </a:r>
            <a:r>
              <a:rPr lang="en-US" altLang="en-US" sz="2800" b="0" dirty="0">
                <a:latin typeface="Times New Roman" panose="02020603050405020304" charset="0"/>
                <a:cs typeface="Times New Roman" panose="02020603050405020304" charset="0"/>
              </a:rPr>
              <a:t>n</a:t>
            </a:r>
            <a:r>
              <a:rPr lang="en-US" altLang="en-US" sz="2800" b="0" i="0" baseline="-25000" dirty="0">
                <a:latin typeface="Times New Roman" panose="02020603050405020304" charset="0"/>
                <a:cs typeface="Times New Roman" panose="02020603050405020304" charset="0"/>
              </a:rPr>
              <a:t>2</a:t>
            </a:r>
            <a:r>
              <a:rPr lang="en-US" altLang="en-US" sz="2800" b="0" i="0" dirty="0">
                <a:latin typeface="Times New Roman" panose="02020603050405020304" charset="0"/>
                <a:cs typeface="Times New Roman" panose="02020603050405020304" charset="0"/>
              </a:rPr>
              <a:t> = 32 − log</a:t>
            </a:r>
            <a:r>
              <a:rPr lang="en-US" altLang="en-US" sz="2800" b="0" i="0" baseline="-25000" dirty="0">
                <a:latin typeface="Times New Roman" panose="02020603050405020304" charset="0"/>
                <a:cs typeface="Times New Roman" panose="02020603050405020304" charset="0"/>
              </a:rPr>
              <a:t>2</a:t>
            </a:r>
            <a:r>
              <a:rPr lang="en-US" altLang="en-US" sz="2800" b="0" i="0" dirty="0">
                <a:latin typeface="Times New Roman" panose="02020603050405020304" charset="0"/>
                <a:cs typeface="Times New Roman" panose="02020603050405020304" charset="0"/>
              </a:rPr>
              <a:t> 64 = 26. The first address in this block is 14.24.74.128</a:t>
            </a:r>
            <a:r>
              <a:rPr lang="en-US" altLang="en-US" sz="2800" i="0" dirty="0">
                <a:solidFill>
                  <a:srgbClr val="FF0000"/>
                </a:solidFill>
                <a:latin typeface="Times New Roman" panose="02020603050405020304" charset="0"/>
                <a:cs typeface="Times New Roman" panose="02020603050405020304" charset="0"/>
              </a:rPr>
              <a:t>/26</a:t>
            </a:r>
            <a:r>
              <a:rPr lang="en-US" altLang="en-US" sz="2800" b="0" i="0" dirty="0">
                <a:latin typeface="Times New Roman" panose="02020603050405020304" charset="0"/>
                <a:cs typeface="Times New Roman" panose="02020603050405020304" charset="0"/>
              </a:rPr>
              <a:t>; the last address is 14.24.74.191</a:t>
            </a:r>
            <a:r>
              <a:rPr lang="en-US" altLang="en-US" sz="2800" i="0" dirty="0">
                <a:solidFill>
                  <a:srgbClr val="FF0000"/>
                </a:solidFill>
                <a:latin typeface="Times New Roman" panose="02020603050405020304" charset="0"/>
                <a:cs typeface="Times New Roman" panose="02020603050405020304" charset="0"/>
              </a:rPr>
              <a:t>/26</a:t>
            </a:r>
            <a:r>
              <a:rPr lang="en-US" altLang="en-US" sz="2800" b="0" i="0" dirty="0">
                <a:latin typeface="Times New Roman" panose="02020603050405020304" charset="0"/>
                <a:cs typeface="Times New Roman" panose="02020603050405020304" charset="0"/>
              </a:rPr>
              <a:t>.</a:t>
            </a:r>
          </a:p>
        </p:txBody>
      </p:sp>
      <p:grpSp>
        <p:nvGrpSpPr>
          <p:cNvPr id="175107" name="Group 23"/>
          <p:cNvGrpSpPr/>
          <p:nvPr/>
        </p:nvGrpSpPr>
        <p:grpSpPr bwMode="auto">
          <a:xfrm>
            <a:off x="0" y="0"/>
            <a:ext cx="9144000" cy="609600"/>
            <a:chOff x="0" y="2448"/>
            <a:chExt cx="5760" cy="384"/>
          </a:xfrm>
        </p:grpSpPr>
        <p:sp>
          <p:nvSpPr>
            <p:cNvPr id="175109"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ln>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ln>
            <a:effectLst/>
          </p:spPr>
          <p:txBody>
            <a:bodyPr wrap="none">
              <a:spAutoFit/>
            </a:bodyPr>
            <a:lstStyle/>
            <a:p>
              <a:pPr>
                <a:defRPr/>
              </a:pPr>
              <a:r>
                <a:rPr lang="en-US" dirty="0">
                  <a:solidFill>
                    <a:schemeClr val="bg1"/>
                  </a:solidFill>
                  <a:latin typeface="+mj-lt"/>
                  <a:ea typeface="Adobe Gothic Std B" pitchFamily="34" charset="-128"/>
                </a:rPr>
                <a:t>Example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30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ext Box 20"/>
          <p:cNvSpPr txBox="1">
            <a:spLocks noChangeArrowheads="1"/>
          </p:cNvSpPr>
          <p:nvPr/>
        </p:nvSpPr>
        <p:spPr bwMode="auto">
          <a:xfrm>
            <a:off x="76200" y="696913"/>
            <a:ext cx="8839200"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i="0" dirty="0">
                <a:solidFill>
                  <a:srgbClr val="FF0000"/>
                </a:solidFill>
                <a:latin typeface="Times New Roman" panose="02020603050405020304" charset="0"/>
                <a:cs typeface="Times New Roman" panose="02020603050405020304" charset="0"/>
              </a:rPr>
              <a:t>c. </a:t>
            </a:r>
            <a:r>
              <a:rPr lang="en-US" altLang="en-US" sz="2800" b="0" i="0" dirty="0">
                <a:latin typeface="Times New Roman" panose="02020603050405020304" charset="0"/>
                <a:cs typeface="Times New Roman" panose="02020603050405020304" charset="0"/>
              </a:rPr>
              <a:t>The number of addresses in the largest </a:t>
            </a:r>
            <a:r>
              <a:rPr lang="en-US" altLang="en-US" sz="2800" b="0" i="0" dirty="0" err="1">
                <a:latin typeface="Times New Roman" panose="02020603050405020304" charset="0"/>
                <a:cs typeface="Times New Roman" panose="02020603050405020304" charset="0"/>
              </a:rPr>
              <a:t>subblock</a:t>
            </a:r>
            <a:r>
              <a:rPr lang="en-US" altLang="en-US" sz="2800" b="0" i="0" dirty="0">
                <a:latin typeface="Times New Roman" panose="02020603050405020304" charset="0"/>
                <a:cs typeface="Times New Roman" panose="02020603050405020304" charset="0"/>
              </a:rPr>
              <a:t>, which requires 10 addresses, is not a power of 2. We allocate 16 addresses. The subnet mask for this subnet can be found as </a:t>
            </a:r>
            <a:r>
              <a:rPr lang="en-US" altLang="en-US" sz="2800" b="0" dirty="0">
                <a:latin typeface="Times New Roman" panose="02020603050405020304" charset="0"/>
                <a:cs typeface="Times New Roman" panose="02020603050405020304" charset="0"/>
              </a:rPr>
              <a:t>n</a:t>
            </a:r>
            <a:r>
              <a:rPr lang="en-US" altLang="en-US" sz="2800" b="0" i="0" baseline="-25000" dirty="0">
                <a:latin typeface="Times New Roman" panose="02020603050405020304" charset="0"/>
                <a:cs typeface="Times New Roman" panose="02020603050405020304" charset="0"/>
              </a:rPr>
              <a:t>1</a:t>
            </a:r>
            <a:r>
              <a:rPr lang="en-US" altLang="en-US" sz="2800" b="0" i="0" dirty="0">
                <a:latin typeface="Times New Roman" panose="02020603050405020304" charset="0"/>
                <a:cs typeface="Times New Roman" panose="02020603050405020304" charset="0"/>
              </a:rPr>
              <a:t> = 32 − log</a:t>
            </a:r>
            <a:r>
              <a:rPr lang="en-US" altLang="en-US" sz="2800" b="0" i="0" baseline="-25000" dirty="0">
                <a:latin typeface="Times New Roman" panose="02020603050405020304" charset="0"/>
                <a:cs typeface="Times New Roman" panose="02020603050405020304" charset="0"/>
              </a:rPr>
              <a:t>2</a:t>
            </a:r>
            <a:r>
              <a:rPr lang="en-US" altLang="en-US" sz="2800" b="0" i="0" dirty="0">
                <a:latin typeface="Times New Roman" panose="02020603050405020304" charset="0"/>
                <a:cs typeface="Times New Roman" panose="02020603050405020304" charset="0"/>
              </a:rPr>
              <a:t> 16 = 28. The first address in this block is 14.24.74.192</a:t>
            </a:r>
            <a:r>
              <a:rPr lang="en-US" altLang="en-US" sz="2800" i="0" dirty="0">
                <a:solidFill>
                  <a:srgbClr val="FF0000"/>
                </a:solidFill>
                <a:latin typeface="Times New Roman" panose="02020603050405020304" charset="0"/>
                <a:cs typeface="Times New Roman" panose="02020603050405020304" charset="0"/>
              </a:rPr>
              <a:t>/28</a:t>
            </a:r>
            <a:r>
              <a:rPr lang="en-US" altLang="en-US" sz="2800" b="0" i="0" dirty="0">
                <a:latin typeface="Times New Roman" panose="02020603050405020304" charset="0"/>
                <a:cs typeface="Times New Roman" panose="02020603050405020304" charset="0"/>
              </a:rPr>
              <a:t>; the last address is 14.24.74.207</a:t>
            </a:r>
            <a:r>
              <a:rPr lang="en-US" altLang="en-US" sz="2800" i="0" dirty="0">
                <a:solidFill>
                  <a:srgbClr val="FF0000"/>
                </a:solidFill>
                <a:latin typeface="Times New Roman" panose="02020603050405020304" charset="0"/>
                <a:cs typeface="Times New Roman" panose="02020603050405020304" charset="0"/>
              </a:rPr>
              <a:t>/28</a:t>
            </a:r>
            <a:r>
              <a:rPr lang="en-US" altLang="en-US" sz="2800" b="0" i="0" dirty="0">
                <a:latin typeface="Times New Roman" panose="02020603050405020304" charset="0"/>
                <a:cs typeface="Times New Roman" panose="02020603050405020304" charset="0"/>
              </a:rPr>
              <a:t>.</a:t>
            </a:r>
          </a:p>
        </p:txBody>
      </p:sp>
      <p:grpSp>
        <p:nvGrpSpPr>
          <p:cNvPr id="177155" name="Group 23"/>
          <p:cNvGrpSpPr/>
          <p:nvPr/>
        </p:nvGrpSpPr>
        <p:grpSpPr bwMode="auto">
          <a:xfrm>
            <a:off x="0" y="0"/>
            <a:ext cx="9144000" cy="609600"/>
            <a:chOff x="0" y="2448"/>
            <a:chExt cx="5760" cy="384"/>
          </a:xfrm>
        </p:grpSpPr>
        <p:sp>
          <p:nvSpPr>
            <p:cNvPr id="177158"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ln>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ln>
            <a:effectLst/>
          </p:spPr>
          <p:txBody>
            <a:bodyPr wrap="none">
              <a:spAutoFit/>
            </a:bodyPr>
            <a:lstStyle/>
            <a:p>
              <a:pPr>
                <a:defRPr/>
              </a:pPr>
              <a:r>
                <a:rPr lang="en-US" dirty="0">
                  <a:solidFill>
                    <a:schemeClr val="bg1"/>
                  </a:solidFill>
                  <a:latin typeface="+mj-lt"/>
                  <a:ea typeface="Adobe Gothic Std B" pitchFamily="34" charset="-128"/>
                </a:rPr>
                <a:t>Example</a:t>
              </a:r>
            </a:p>
          </p:txBody>
        </p:sp>
      </p:grpSp>
      <p:sp>
        <p:nvSpPr>
          <p:cNvPr id="8" name="Text Box 20"/>
          <p:cNvSpPr txBox="1">
            <a:spLocks noChangeArrowheads="1"/>
          </p:cNvSpPr>
          <p:nvPr/>
        </p:nvSpPr>
        <p:spPr bwMode="auto">
          <a:xfrm>
            <a:off x="12700" y="3505200"/>
            <a:ext cx="88392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dirty="0">
                <a:latin typeface="Times New Roman" panose="02020603050405020304" charset="0"/>
                <a:cs typeface="Times New Roman" panose="02020603050405020304" charset="0"/>
              </a:rPr>
              <a:t>If we add all addresses in the previous </a:t>
            </a:r>
            <a:r>
              <a:rPr lang="en-US" altLang="en-US" sz="2800" b="0" i="0" dirty="0" err="1">
                <a:latin typeface="Times New Roman" panose="02020603050405020304" charset="0"/>
                <a:cs typeface="Times New Roman" panose="02020603050405020304" charset="0"/>
              </a:rPr>
              <a:t>subblocks</a:t>
            </a:r>
            <a:r>
              <a:rPr lang="en-US" altLang="en-US" sz="2800" b="0" i="0" dirty="0">
                <a:latin typeface="Times New Roman" panose="02020603050405020304" charset="0"/>
                <a:cs typeface="Times New Roman" panose="02020603050405020304" charset="0"/>
              </a:rPr>
              <a:t>, the result is 208 addresses, which means 48 addresses are left in reserve. The first address in this range is 14.24.74.208. The last address is 14.24.74.255. We don’t know about the prefix length yet. Figure 18.23 shows the configuration of blocks. We have shown the first address in each block.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Solution</a:t>
            </a:r>
          </a:p>
        </p:txBody>
      </p:sp>
      <p:pic>
        <p:nvPicPr>
          <p:cNvPr id="501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5" y="946150"/>
            <a:ext cx="8797925"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581400"/>
            <a:ext cx="4213225"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6"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8325" y="3581400"/>
            <a:ext cx="1311275"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p:nvPr/>
        </p:nvGrpSpPr>
        <p:grpSpPr bwMode="auto">
          <a:xfrm>
            <a:off x="3870325" y="3581400"/>
            <a:ext cx="2401888" cy="1347788"/>
            <a:chOff x="3869818" y="3581400"/>
            <a:chExt cx="2402543" cy="1348452"/>
          </a:xfrm>
        </p:grpSpPr>
        <p:pic>
          <p:nvPicPr>
            <p:cNvPr id="17921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8090" y="3581400"/>
              <a:ext cx="1824271" cy="101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13"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9818" y="4699548"/>
              <a:ext cx="1311782" cy="23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p:nvGrpSpPr>
        <p:grpSpPr bwMode="auto">
          <a:xfrm>
            <a:off x="5827861" y="3610378"/>
            <a:ext cx="1212850" cy="1347788"/>
            <a:chOff x="5867400" y="3581400"/>
            <a:chExt cx="1212618" cy="1348452"/>
          </a:xfrm>
        </p:grpSpPr>
        <p:pic>
          <p:nvPicPr>
            <p:cNvPr id="17921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5301" y="3581400"/>
              <a:ext cx="479577" cy="103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11"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7400" y="4699548"/>
              <a:ext cx="1212618" cy="23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0189"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03650" y="5105400"/>
            <a:ext cx="112395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368298" y="4583728"/>
            <a:ext cx="3879437" cy="584775"/>
          </a:xfrm>
          <a:prstGeom prst="rect">
            <a:avLst/>
          </a:prstGeom>
          <a:noFill/>
        </p:spPr>
        <p:txBody>
          <a:bodyPr wrap="square" rtlCol="0">
            <a:spAutoFit/>
          </a:bodyPr>
          <a:lstStyle/>
          <a:p>
            <a:r>
              <a:rPr lang="en-IN" dirty="0"/>
              <a:t>14.24.74.192/28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50182"/>
                                        </p:tgtEl>
                                        <p:attrNameLst>
                                          <p:attrName>style.visibility</p:attrName>
                                        </p:attrNameLst>
                                      </p:cBhvr>
                                      <p:to>
                                        <p:strVal val="visible"/>
                                      </p:to>
                                    </p:set>
                                    <p:anim calcmode="lin" valueType="num">
                                      <p:cBhvr>
                                        <p:cTn id="11" dur="1000" fill="hold"/>
                                        <p:tgtEl>
                                          <p:spTgt spid="50182"/>
                                        </p:tgtEl>
                                        <p:attrNameLst>
                                          <p:attrName>ppt_w</p:attrName>
                                        </p:attrNameLst>
                                      </p:cBhvr>
                                      <p:tavLst>
                                        <p:tav tm="0">
                                          <p:val>
                                            <p:fltVal val="0"/>
                                          </p:val>
                                        </p:tav>
                                        <p:tav tm="100000">
                                          <p:val>
                                            <p:strVal val="#ppt_w"/>
                                          </p:val>
                                        </p:tav>
                                      </p:tavLst>
                                    </p:anim>
                                    <p:anim calcmode="lin" valueType="num">
                                      <p:cBhvr>
                                        <p:cTn id="12" dur="1000" fill="hold"/>
                                        <p:tgtEl>
                                          <p:spTgt spid="50182"/>
                                        </p:tgtEl>
                                        <p:attrNameLst>
                                          <p:attrName>ppt_h</p:attrName>
                                        </p:attrNameLst>
                                      </p:cBhvr>
                                      <p:tavLst>
                                        <p:tav tm="0">
                                          <p:val>
                                            <p:fltVal val="0"/>
                                          </p:val>
                                        </p:tav>
                                        <p:tav tm="100000">
                                          <p:val>
                                            <p:strVal val="#ppt_h"/>
                                          </p:val>
                                        </p:tav>
                                      </p:tavLst>
                                    </p:anim>
                                    <p:anim calcmode="lin" valueType="num">
                                      <p:cBhvr>
                                        <p:cTn id="13" dur="1000" fill="hold"/>
                                        <p:tgtEl>
                                          <p:spTgt spid="50182"/>
                                        </p:tgtEl>
                                        <p:attrNameLst>
                                          <p:attrName>style.rotation</p:attrName>
                                        </p:attrNameLst>
                                      </p:cBhvr>
                                      <p:tavLst>
                                        <p:tav tm="0">
                                          <p:val>
                                            <p:fltVal val="90"/>
                                          </p:val>
                                        </p:tav>
                                        <p:tav tm="100000">
                                          <p:val>
                                            <p:fltVal val="0"/>
                                          </p:val>
                                        </p:tav>
                                      </p:tavLst>
                                    </p:anim>
                                    <p:animEffect transition="in" filter="fade">
                                      <p:cBhvr>
                                        <p:cTn id="14" dur="1000"/>
                                        <p:tgtEl>
                                          <p:spTgt spid="50182"/>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1000" fill="hold"/>
                                        <p:tgtEl>
                                          <p:spTgt spid="5"/>
                                        </p:tgtEl>
                                        <p:attrNameLst>
                                          <p:attrName>ppt_w</p:attrName>
                                        </p:attrNameLst>
                                      </p:cBhvr>
                                      <p:tavLst>
                                        <p:tav tm="0">
                                          <p:val>
                                            <p:fltVal val="0"/>
                                          </p:val>
                                        </p:tav>
                                        <p:tav tm="100000">
                                          <p:val>
                                            <p:strVal val="#ppt_w"/>
                                          </p:val>
                                        </p:tav>
                                      </p:tavLst>
                                    </p:anim>
                                    <p:anim calcmode="lin" valueType="num">
                                      <p:cBhvr>
                                        <p:cTn id="28" dur="1000" fill="hold"/>
                                        <p:tgtEl>
                                          <p:spTgt spid="5"/>
                                        </p:tgtEl>
                                        <p:attrNameLst>
                                          <p:attrName>ppt_h</p:attrName>
                                        </p:attrNameLst>
                                      </p:cBhvr>
                                      <p:tavLst>
                                        <p:tav tm="0">
                                          <p:val>
                                            <p:fltVal val="0"/>
                                          </p:val>
                                        </p:tav>
                                        <p:tav tm="100000">
                                          <p:val>
                                            <p:strVal val="#ppt_h"/>
                                          </p:val>
                                        </p:tav>
                                      </p:tavLst>
                                    </p:anim>
                                    <p:anim calcmode="lin" valueType="num">
                                      <p:cBhvr>
                                        <p:cTn id="29" dur="1000" fill="hold"/>
                                        <p:tgtEl>
                                          <p:spTgt spid="5"/>
                                        </p:tgtEl>
                                        <p:attrNameLst>
                                          <p:attrName>style.rotation</p:attrName>
                                        </p:attrNameLst>
                                      </p:cBhvr>
                                      <p:tavLst>
                                        <p:tav tm="0">
                                          <p:val>
                                            <p:fltVal val="90"/>
                                          </p:val>
                                        </p:tav>
                                        <p:tav tm="100000">
                                          <p:val>
                                            <p:fltVal val="0"/>
                                          </p:val>
                                        </p:tav>
                                      </p:tavLst>
                                    </p:anim>
                                    <p:animEffect transition="in" filter="fade">
                                      <p:cBhvr>
                                        <p:cTn id="30" dur="10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50186"/>
                                        </p:tgtEl>
                                        <p:attrNameLst>
                                          <p:attrName>style.visibility</p:attrName>
                                        </p:attrNameLst>
                                      </p:cBhvr>
                                      <p:to>
                                        <p:strVal val="visible"/>
                                      </p:to>
                                    </p:set>
                                    <p:anim calcmode="lin" valueType="num">
                                      <p:cBhvr>
                                        <p:cTn id="35" dur="1000" fill="hold"/>
                                        <p:tgtEl>
                                          <p:spTgt spid="50186"/>
                                        </p:tgtEl>
                                        <p:attrNameLst>
                                          <p:attrName>ppt_w</p:attrName>
                                        </p:attrNameLst>
                                      </p:cBhvr>
                                      <p:tavLst>
                                        <p:tav tm="0">
                                          <p:val>
                                            <p:fltVal val="0"/>
                                          </p:val>
                                        </p:tav>
                                        <p:tav tm="100000">
                                          <p:val>
                                            <p:strVal val="#ppt_w"/>
                                          </p:val>
                                        </p:tav>
                                      </p:tavLst>
                                    </p:anim>
                                    <p:anim calcmode="lin" valueType="num">
                                      <p:cBhvr>
                                        <p:cTn id="36" dur="1000" fill="hold"/>
                                        <p:tgtEl>
                                          <p:spTgt spid="50186"/>
                                        </p:tgtEl>
                                        <p:attrNameLst>
                                          <p:attrName>ppt_h</p:attrName>
                                        </p:attrNameLst>
                                      </p:cBhvr>
                                      <p:tavLst>
                                        <p:tav tm="0">
                                          <p:val>
                                            <p:fltVal val="0"/>
                                          </p:val>
                                        </p:tav>
                                        <p:tav tm="100000">
                                          <p:val>
                                            <p:strVal val="#ppt_h"/>
                                          </p:val>
                                        </p:tav>
                                      </p:tavLst>
                                    </p:anim>
                                    <p:anim calcmode="lin" valueType="num">
                                      <p:cBhvr>
                                        <p:cTn id="37" dur="1000" fill="hold"/>
                                        <p:tgtEl>
                                          <p:spTgt spid="50186"/>
                                        </p:tgtEl>
                                        <p:attrNameLst>
                                          <p:attrName>style.rotation</p:attrName>
                                        </p:attrNameLst>
                                      </p:cBhvr>
                                      <p:tavLst>
                                        <p:tav tm="0">
                                          <p:val>
                                            <p:fltVal val="90"/>
                                          </p:val>
                                        </p:tav>
                                        <p:tav tm="100000">
                                          <p:val>
                                            <p:fltVal val="0"/>
                                          </p:val>
                                        </p:tav>
                                      </p:tavLst>
                                    </p:anim>
                                    <p:animEffect transition="in" filter="fade">
                                      <p:cBhvr>
                                        <p:cTn id="38" dur="1000"/>
                                        <p:tgtEl>
                                          <p:spTgt spid="5018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75656" y="836712"/>
            <a:ext cx="6336704" cy="3600400"/>
          </a:xfrm>
          <a:prstGeom prst="rect">
            <a:avLst/>
          </a:prstGeom>
        </p:spPr>
      </p:pic>
    </p:spTree>
    <p:extLst>
      <p:ext uri="{BB962C8B-B14F-4D97-AF65-F5344CB8AC3E}">
        <p14:creationId xmlns:p14="http://schemas.microsoft.com/office/powerpoint/2010/main" val="2068796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3568" y="188640"/>
            <a:ext cx="7560840" cy="5621610"/>
          </a:xfrm>
          <a:prstGeom prst="rect">
            <a:avLst/>
          </a:prstGeom>
        </p:spPr>
      </p:pic>
    </p:spTree>
    <p:extLst>
      <p:ext uri="{BB962C8B-B14F-4D97-AF65-F5344CB8AC3E}">
        <p14:creationId xmlns:p14="http://schemas.microsoft.com/office/powerpoint/2010/main" val="4920144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7540" y="476672"/>
            <a:ext cx="7230844" cy="4853740"/>
          </a:xfrm>
          <a:prstGeom prst="rect">
            <a:avLst/>
          </a:prstGeom>
        </p:spPr>
      </p:pic>
    </p:spTree>
    <p:extLst>
      <p:ext uri="{BB962C8B-B14F-4D97-AF65-F5344CB8AC3E}">
        <p14:creationId xmlns:p14="http://schemas.microsoft.com/office/powerpoint/2010/main" val="3618092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a:endParaRPr lang="en-US" altLang="en-US" i="0">
              <a:effectLst>
                <a:outerShdw blurRad="38100" dist="38100" dir="2700000" algn="tl">
                  <a:srgbClr val="FFFFFF"/>
                </a:outerShdw>
              </a:effectLst>
              <a:latin typeface="Times New Roman" panose="02020603050405020304" charset="0"/>
            </a:endParaRPr>
          </a:p>
        </p:txBody>
      </p:sp>
      <p:sp>
        <p:nvSpPr>
          <p:cNvPr id="911363" name="Text Box 3"/>
          <p:cNvSpPr txBox="1">
            <a:spLocks noChangeArrowheads="1"/>
          </p:cNvSpPr>
          <p:nvPr/>
        </p:nvSpPr>
        <p:spPr bwMode="auto">
          <a:xfrm>
            <a:off x="228600" y="406400"/>
            <a:ext cx="3605282" cy="1077218"/>
          </a:xfrm>
          <a:prstGeom prst="rect">
            <a:avLst/>
          </a:prstGeom>
          <a:noFill/>
          <a:ln w="9525">
            <a:noFill/>
            <a:miter lim="800000"/>
          </a:ln>
          <a:effectLst/>
        </p:spPr>
        <p:txBody>
          <a:bodyPr wrap="none">
            <a:spAutoFit/>
          </a:bodyPr>
          <a:lstStyle>
            <a:lvl1pPr marL="342900" indent="-342900">
              <a:defRPr sz="3200" b="1" i="1">
                <a:solidFill>
                  <a:schemeClr val="tx1"/>
                </a:solidFill>
                <a:latin typeface="Baby Kruffy"/>
              </a:defRPr>
            </a:lvl1pPr>
            <a:lvl2pPr marL="742950" indent="-285750">
              <a:defRPr sz="3200" b="1" i="1">
                <a:solidFill>
                  <a:schemeClr val="tx1"/>
                </a:solidFill>
                <a:latin typeface="Baby Kruffy"/>
              </a:defRPr>
            </a:lvl2pPr>
            <a:lvl3pPr>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0" lvl="2"/>
            <a:r>
              <a:rPr lang="en-US" altLang="en-US" i="0" dirty="0">
                <a:effectLst>
                  <a:outerShdw blurRad="38100" dist="38100" dir="2700000" algn="tl">
                    <a:srgbClr val="C0C0C0"/>
                  </a:outerShdw>
                </a:effectLst>
                <a:latin typeface="Times New Roman" panose="02020603050405020304" charset="0"/>
                <a:cs typeface="Times New Roman" panose="02020603050405020304" charset="0"/>
              </a:rPr>
              <a:t>IPv4  ADDRESSES</a:t>
            </a:r>
          </a:p>
          <a:p>
            <a:pPr marL="0" lvl="2"/>
            <a:endParaRPr lang="en-US" altLang="en-US" i="0" dirty="0">
              <a:effectLst>
                <a:outerShdw blurRad="38100" dist="38100" dir="2700000" algn="tl">
                  <a:srgbClr val="C0C0C0"/>
                </a:outerShdw>
              </a:effectLst>
              <a:latin typeface="Times" pitchFamily="18" charset="0"/>
            </a:endParaRPr>
          </a:p>
        </p:txBody>
      </p:sp>
      <p:sp>
        <p:nvSpPr>
          <p:cNvPr id="123909"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sz="1800" i="0">
              <a:latin typeface="Times New Roman" panose="02020603050405020304" charset="0"/>
            </a:endParaRPr>
          </a:p>
        </p:txBody>
      </p:sp>
      <p:sp>
        <p:nvSpPr>
          <p:cNvPr id="123910" name="Rectangle 8"/>
          <p:cNvSpPr>
            <a:spLocks noChangeArrowheads="1"/>
          </p:cNvSpPr>
          <p:nvPr/>
        </p:nvSpPr>
        <p:spPr bwMode="auto">
          <a:xfrm>
            <a:off x="520700" y="1646238"/>
            <a:ext cx="80772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400" b="0" i="0" dirty="0">
                <a:latin typeface="Times New Roman" panose="02020603050405020304" charset="0"/>
                <a:ea typeface="SimSun" panose="02010600030101010101" pitchFamily="2" charset="-122"/>
                <a:cs typeface="Times New Roman" panose="02020603050405020304" charset="0"/>
              </a:rPr>
              <a:t>An IPv4 address is a 32-bit address that uniquely and universally defines the connection of a host or a router to the Internet. </a:t>
            </a:r>
          </a:p>
          <a:p>
            <a:pPr algn="just"/>
            <a:endParaRPr lang="en-US" altLang="zh-CN" sz="2400" b="0" i="0" dirty="0">
              <a:latin typeface="Times New Roman" panose="02020603050405020304" charset="0"/>
              <a:ea typeface="SimSun" panose="02010600030101010101" pitchFamily="2" charset="-122"/>
              <a:cs typeface="Times New Roman" panose="02020603050405020304" charset="0"/>
            </a:endParaRPr>
          </a:p>
          <a:p>
            <a:pPr algn="just"/>
            <a:r>
              <a:rPr lang="en-US" altLang="zh-CN" sz="2400" b="0" i="0" dirty="0">
                <a:latin typeface="Times New Roman" panose="02020603050405020304" charset="0"/>
                <a:ea typeface="SimSun" panose="02010600030101010101" pitchFamily="2" charset="-122"/>
                <a:cs typeface="Times New Roman" panose="02020603050405020304" charset="0"/>
              </a:rPr>
              <a:t>The IP address is the address of the connection, not the</a:t>
            </a:r>
            <a:r>
              <a:rPr lang="en-US" altLang="zh-CN" sz="2400" dirty="0">
                <a:latin typeface="Times New Roman" panose="02020603050405020304" charset="0"/>
                <a:ea typeface="SimSun" panose="02010600030101010101" pitchFamily="2" charset="-122"/>
                <a:cs typeface="Times New Roman" panose="02020603050405020304" charset="0"/>
              </a:rPr>
              <a:t> </a:t>
            </a:r>
            <a:r>
              <a:rPr lang="en-US" altLang="zh-CN" sz="2400" b="0" i="0" dirty="0">
                <a:latin typeface="Times New Roman" panose="02020603050405020304" charset="0"/>
                <a:ea typeface="SimSun" panose="02010600030101010101" pitchFamily="2" charset="-122"/>
                <a:cs typeface="Times New Roman" panose="02020603050405020304" charset="0"/>
              </a:rPr>
              <a:t>host or the router, because if the device is moved to another network, the IP address may be changed.</a:t>
            </a:r>
          </a:p>
          <a:p>
            <a:pPr algn="just"/>
            <a:br>
              <a:rPr lang="en-US" altLang="zh-CN" sz="2400" b="0" i="0" dirty="0">
                <a:latin typeface="Times New Roman" panose="02020603050405020304" charset="0"/>
                <a:ea typeface="SimSun" panose="02010600030101010101" pitchFamily="2" charset="-122"/>
                <a:cs typeface="Times New Roman" panose="02020603050405020304" charset="0"/>
              </a:rPr>
            </a:br>
            <a:endParaRPr lang="en-US" altLang="en-US" sz="2400" dirty="0">
              <a:latin typeface="Times New Roman" panose="02020603050405020304" charset="0"/>
              <a:ea typeface="SimSun" panose="02010600030101010101" pitchFamily="2" charset="-122"/>
              <a:cs typeface="Times New Roman" panose="020206030504050203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9592" y="692696"/>
            <a:ext cx="7432363" cy="4680520"/>
          </a:xfrm>
          <a:prstGeom prst="rect">
            <a:avLst/>
          </a:prstGeom>
        </p:spPr>
      </p:pic>
    </p:spTree>
    <p:extLst>
      <p:ext uri="{BB962C8B-B14F-4D97-AF65-F5344CB8AC3E}">
        <p14:creationId xmlns:p14="http://schemas.microsoft.com/office/powerpoint/2010/main" val="868442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8125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8125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8125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8125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8125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8125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41306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anose="02020603050405020304" charset="0"/>
              </a:rPr>
              <a:t>Classless Addressing</a:t>
            </a:r>
          </a:p>
        </p:txBody>
      </p:sp>
      <p:sp>
        <p:nvSpPr>
          <p:cNvPr id="181259" name="Rectangle 10"/>
          <p:cNvSpPr>
            <a:spLocks noChangeArrowheads="1"/>
          </p:cNvSpPr>
          <p:nvPr/>
        </p:nvSpPr>
        <p:spPr bwMode="auto">
          <a:xfrm>
            <a:off x="481013" y="658813"/>
            <a:ext cx="7924800" cy="31085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800" dirty="0">
                <a:latin typeface="Times New Roman" panose="02020603050405020304" charset="0"/>
                <a:ea typeface="SimSun" panose="02010600030101010101" pitchFamily="2" charset="-122"/>
                <a:cs typeface="Times New Roman" panose="02020603050405020304" charset="0"/>
              </a:rPr>
              <a:t>Address aggregation</a:t>
            </a:r>
          </a:p>
          <a:p>
            <a:pPr algn="just"/>
            <a:r>
              <a:rPr lang="en-US" altLang="zh-CN" sz="2400" b="0" i="0" dirty="0">
                <a:latin typeface="Times New Roman" panose="02020603050405020304" charset="0"/>
                <a:ea typeface="SimSun" panose="02010600030101010101" pitchFamily="2" charset="-122"/>
                <a:cs typeface="Times New Roman" panose="02020603050405020304" charset="0"/>
              </a:rPr>
              <a:t>One of the advantages of the CIDR strategy is </a:t>
            </a:r>
            <a:r>
              <a:rPr lang="en-US" altLang="zh-CN" sz="2400" i="0" dirty="0">
                <a:latin typeface="Times New Roman" panose="02020603050405020304" charset="0"/>
                <a:ea typeface="SimSun" panose="02010600030101010101" pitchFamily="2" charset="-122"/>
                <a:cs typeface="Times New Roman" panose="02020603050405020304" charset="0"/>
              </a:rPr>
              <a:t>address aggregation </a:t>
            </a:r>
            <a:r>
              <a:rPr lang="en-US" altLang="zh-CN" sz="2400" b="0" i="0" dirty="0">
                <a:latin typeface="Times New Roman" panose="02020603050405020304" charset="0"/>
                <a:ea typeface="SimSun" panose="02010600030101010101" pitchFamily="2" charset="-122"/>
                <a:cs typeface="Times New Roman" panose="02020603050405020304" charset="0"/>
              </a:rPr>
              <a:t>(sometimes called </a:t>
            </a:r>
            <a:r>
              <a:rPr lang="en-US" altLang="zh-CN" sz="2400" b="0" dirty="0">
                <a:latin typeface="Times New Roman" panose="02020603050405020304" charset="0"/>
                <a:ea typeface="SimSun" panose="02010600030101010101" pitchFamily="2" charset="-122"/>
                <a:cs typeface="Times New Roman" panose="02020603050405020304" charset="0"/>
              </a:rPr>
              <a:t>address summarization </a:t>
            </a:r>
            <a:r>
              <a:rPr lang="en-US" altLang="zh-CN" sz="2400" b="0" i="0" dirty="0">
                <a:latin typeface="Times New Roman" panose="02020603050405020304" charset="0"/>
                <a:ea typeface="SimSun" panose="02010600030101010101" pitchFamily="2" charset="-122"/>
                <a:cs typeface="Times New Roman" panose="02020603050405020304" charset="0"/>
              </a:rPr>
              <a:t>or </a:t>
            </a:r>
            <a:r>
              <a:rPr lang="en-US" altLang="zh-CN" sz="2400" b="0" dirty="0">
                <a:latin typeface="Times New Roman" panose="02020603050405020304" charset="0"/>
                <a:ea typeface="SimSun" panose="02010600030101010101" pitchFamily="2" charset="-122"/>
                <a:cs typeface="Times New Roman" panose="02020603050405020304" charset="0"/>
              </a:rPr>
              <a:t>route summarization</a:t>
            </a:r>
            <a:r>
              <a:rPr lang="en-US" altLang="zh-CN" sz="2400" b="0" i="0" dirty="0">
                <a:latin typeface="Times New Roman" panose="02020603050405020304" charset="0"/>
                <a:ea typeface="SimSun" panose="02010600030101010101" pitchFamily="2" charset="-122"/>
                <a:cs typeface="Times New Roman" panose="02020603050405020304" charset="0"/>
              </a:rPr>
              <a:t>). </a:t>
            </a:r>
          </a:p>
          <a:p>
            <a:pPr algn="just"/>
            <a:endParaRPr lang="en-US" altLang="zh-CN" sz="2400" b="0" i="0" dirty="0">
              <a:latin typeface="Times New Roman" panose="02020603050405020304" charset="0"/>
              <a:ea typeface="SimSun" panose="02010600030101010101" pitchFamily="2" charset="-122"/>
              <a:cs typeface="Times New Roman" panose="02020603050405020304" charset="0"/>
            </a:endParaRPr>
          </a:p>
          <a:p>
            <a:pPr algn="just"/>
            <a:r>
              <a:rPr lang="en-US" altLang="zh-CN" sz="2400" b="0" i="0" dirty="0">
                <a:latin typeface="Times New Roman" panose="02020603050405020304" charset="0"/>
                <a:ea typeface="SimSun" panose="02010600030101010101" pitchFamily="2" charset="-122"/>
                <a:cs typeface="Times New Roman" panose="02020603050405020304" charset="0"/>
              </a:rPr>
              <a:t>When blocks of addresses are combined to create a larger block, routing can be done based on the prefix of the larger block. </a:t>
            </a:r>
            <a:endParaRPr lang="en-US" altLang="zh-CN" sz="2400" dirty="0">
              <a:latin typeface="Times New Roman" panose="02020603050405020304" charset="0"/>
              <a:ea typeface="SimSun" panose="02010600030101010101" pitchFamily="2" charset="-122"/>
              <a:cs typeface="Times New Roman" panose="0202060305040502030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ext Box 20"/>
          <p:cNvSpPr txBox="1">
            <a:spLocks noChangeArrowheads="1"/>
          </p:cNvSpPr>
          <p:nvPr/>
        </p:nvSpPr>
        <p:spPr bwMode="auto">
          <a:xfrm>
            <a:off x="76200" y="696913"/>
            <a:ext cx="883920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a:latin typeface="Times New Roman" panose="02020603050405020304" charset="0"/>
                <a:cs typeface="Times New Roman" panose="02020603050405020304" charset="0"/>
              </a:rPr>
              <a:t>Figure 18.24 shows how four small blocks of addresses are assigned to four organizations by an ISP. The ISP combines these four blocks into one single block and advertises the larger block to the rest of the world. Any packet destined for this larger block should be sent to this ISP. It is the responsibility of the ISP to forward the packet to the appropriate organization. This is similar to routing we can find in a postal network. All packages coming from outside a country are sent first to the capital and then distributed to the corresponding destination.</a:t>
            </a:r>
          </a:p>
        </p:txBody>
      </p:sp>
      <p:grpSp>
        <p:nvGrpSpPr>
          <p:cNvPr id="183299" name="Group 23"/>
          <p:cNvGrpSpPr/>
          <p:nvPr/>
        </p:nvGrpSpPr>
        <p:grpSpPr bwMode="auto">
          <a:xfrm>
            <a:off x="0" y="0"/>
            <a:ext cx="9144000" cy="609600"/>
            <a:chOff x="0" y="2448"/>
            <a:chExt cx="5760" cy="384"/>
          </a:xfrm>
        </p:grpSpPr>
        <p:sp>
          <p:nvSpPr>
            <p:cNvPr id="183301"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ln>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p:cNvSpPr txBox="1">
              <a:spLocks noChangeArrowheads="1"/>
            </p:cNvSpPr>
            <p:nvPr/>
          </p:nvSpPr>
          <p:spPr bwMode="auto">
            <a:xfrm>
              <a:off x="0" y="2448"/>
              <a:ext cx="1227" cy="368"/>
            </a:xfrm>
            <a:prstGeom prst="rect">
              <a:avLst/>
            </a:prstGeom>
            <a:solidFill>
              <a:srgbClr val="2CB843"/>
            </a:solidFill>
            <a:ln w="9525">
              <a:solidFill>
                <a:srgbClr val="00CC00"/>
              </a:solidFill>
              <a:miter lim="800000"/>
            </a:ln>
            <a:effectLst/>
          </p:spPr>
          <p:txBody>
            <a:bodyPr wrap="none">
              <a:spAutoFit/>
            </a:bodyPr>
            <a:lstStyle/>
            <a:p>
              <a:pPr>
                <a:defRPr/>
              </a:pPr>
              <a:r>
                <a:rPr lang="en-US" dirty="0">
                  <a:solidFill>
                    <a:schemeClr val="bg1"/>
                  </a:solidFill>
                  <a:latin typeface="+mj-lt"/>
                  <a:ea typeface="Adobe Gothic Std B" pitchFamily="34" charset="-128"/>
                </a:rPr>
                <a:t>Example</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14"/>
          <p:cNvSpPr>
            <a:spLocks noChangeArrowheads="1"/>
          </p:cNvSpPr>
          <p:nvPr/>
        </p:nvSpPr>
        <p:spPr bwMode="auto">
          <a:xfrm>
            <a:off x="152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dirty="0">
                <a:latin typeface="Times-BoldItalic"/>
              </a:rPr>
              <a:t>Example of address aggregation</a:t>
            </a:r>
          </a:p>
        </p:txBody>
      </p:sp>
      <p:pic>
        <p:nvPicPr>
          <p:cNvPr id="512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362200"/>
            <a:ext cx="17780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2488" y="3400425"/>
            <a:ext cx="2271712"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8388" y="1828800"/>
            <a:ext cx="1839912" cy="146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401763"/>
            <a:ext cx="4427538" cy="408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51206"/>
                                        </p:tgtEl>
                                        <p:attrNameLst>
                                          <p:attrName>style.visibility</p:attrName>
                                        </p:attrNameLst>
                                      </p:cBhvr>
                                      <p:to>
                                        <p:strVal val="visible"/>
                                      </p:to>
                                    </p:set>
                                    <p:animEffect transition="in" filter="wipe(right)">
                                      <p:cBhvr>
                                        <p:cTn id="11" dur="500"/>
                                        <p:tgtEl>
                                          <p:spTgt spid="51206"/>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51207"/>
                                        </p:tgtEl>
                                        <p:attrNameLst>
                                          <p:attrName>style.visibility</p:attrName>
                                        </p:attrNameLst>
                                      </p:cBhvr>
                                      <p:to>
                                        <p:strVal val="visible"/>
                                      </p:to>
                                    </p:set>
                                    <p:anim calcmode="lin" valueType="num">
                                      <p:cBhvr>
                                        <p:cTn id="16" dur="1000" fill="hold"/>
                                        <p:tgtEl>
                                          <p:spTgt spid="51207"/>
                                        </p:tgtEl>
                                        <p:attrNameLst>
                                          <p:attrName>ppt_w</p:attrName>
                                        </p:attrNameLst>
                                      </p:cBhvr>
                                      <p:tavLst>
                                        <p:tav tm="0">
                                          <p:val>
                                            <p:fltVal val="0"/>
                                          </p:val>
                                        </p:tav>
                                        <p:tav tm="100000">
                                          <p:val>
                                            <p:strVal val="#ppt_w"/>
                                          </p:val>
                                        </p:tav>
                                      </p:tavLst>
                                    </p:anim>
                                    <p:anim calcmode="lin" valueType="num">
                                      <p:cBhvr>
                                        <p:cTn id="17" dur="1000" fill="hold"/>
                                        <p:tgtEl>
                                          <p:spTgt spid="51207"/>
                                        </p:tgtEl>
                                        <p:attrNameLst>
                                          <p:attrName>ppt_h</p:attrName>
                                        </p:attrNameLst>
                                      </p:cBhvr>
                                      <p:tavLst>
                                        <p:tav tm="0">
                                          <p:val>
                                            <p:fltVal val="0"/>
                                          </p:val>
                                        </p:tav>
                                        <p:tav tm="100000">
                                          <p:val>
                                            <p:strVal val="#ppt_h"/>
                                          </p:val>
                                        </p:tav>
                                      </p:tavLst>
                                    </p:anim>
                                    <p:anim calcmode="lin" valueType="num">
                                      <p:cBhvr>
                                        <p:cTn id="18" dur="1000" fill="hold"/>
                                        <p:tgtEl>
                                          <p:spTgt spid="51207"/>
                                        </p:tgtEl>
                                        <p:attrNameLst>
                                          <p:attrName>style.rotation</p:attrName>
                                        </p:attrNameLst>
                                      </p:cBhvr>
                                      <p:tavLst>
                                        <p:tav tm="0">
                                          <p:val>
                                            <p:fltVal val="90"/>
                                          </p:val>
                                        </p:tav>
                                        <p:tav tm="100000">
                                          <p:val>
                                            <p:fltVal val="0"/>
                                          </p:val>
                                        </p:tav>
                                      </p:tavLst>
                                    </p:anim>
                                    <p:animEffect transition="in" filter="fade">
                                      <p:cBhvr>
                                        <p:cTn id="19" dur="1000"/>
                                        <p:tgtEl>
                                          <p:spTgt spid="5120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51208"/>
                                        </p:tgtEl>
                                        <p:attrNameLst>
                                          <p:attrName>style.visibility</p:attrName>
                                        </p:attrNameLst>
                                      </p:cBhvr>
                                      <p:to>
                                        <p:strVal val="visible"/>
                                      </p:to>
                                    </p:set>
                                    <p:animEffect transition="in" filter="wipe(right)">
                                      <p:cBhvr>
                                        <p:cTn id="24" dur="500"/>
                                        <p:tgtEl>
                                          <p:spTgt spid="5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8739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8739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8739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8739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8740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8740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41306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anose="02020603050405020304" charset="0"/>
              </a:rPr>
              <a:t>Classless Addressing</a:t>
            </a:r>
          </a:p>
        </p:txBody>
      </p:sp>
      <p:sp>
        <p:nvSpPr>
          <p:cNvPr id="187403" name="Rectangle 10"/>
          <p:cNvSpPr>
            <a:spLocks noChangeArrowheads="1"/>
          </p:cNvSpPr>
          <p:nvPr/>
        </p:nvSpPr>
        <p:spPr bwMode="auto">
          <a:xfrm>
            <a:off x="481013" y="658813"/>
            <a:ext cx="7924800" cy="2000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800">
                <a:latin typeface="Times New Roman" panose="02020603050405020304" charset="0"/>
                <a:ea typeface="SimSun" panose="02010600030101010101" pitchFamily="2" charset="-122"/>
                <a:cs typeface="Times New Roman" panose="02020603050405020304" charset="0"/>
              </a:rPr>
              <a:t>Special Addresses</a:t>
            </a:r>
          </a:p>
          <a:p>
            <a:pPr algn="just"/>
            <a:r>
              <a:rPr lang="en-US" altLang="zh-CN" sz="2400" b="0" i="0">
                <a:latin typeface="Times New Roman" panose="02020603050405020304" charset="0"/>
                <a:ea typeface="SimSun" panose="02010600030101010101" pitchFamily="2" charset="-122"/>
                <a:cs typeface="Times New Roman" panose="02020603050405020304" charset="0"/>
              </a:rPr>
              <a:t>Before finishing the topic of addresses in IPv4, we need to mention five special addresses that are used for special purposes: </a:t>
            </a:r>
            <a:r>
              <a:rPr lang="en-US" altLang="zh-CN" sz="2400" b="0">
                <a:latin typeface="Times New Roman" panose="02020603050405020304" charset="0"/>
                <a:ea typeface="SimSun" panose="02010600030101010101" pitchFamily="2" charset="-122"/>
                <a:cs typeface="Times New Roman" panose="02020603050405020304" charset="0"/>
              </a:rPr>
              <a:t>this-host </a:t>
            </a:r>
            <a:r>
              <a:rPr lang="en-US" altLang="zh-CN" sz="2400" b="0" i="0">
                <a:latin typeface="Times New Roman" panose="02020603050405020304" charset="0"/>
                <a:ea typeface="SimSun" panose="02010600030101010101" pitchFamily="2" charset="-122"/>
                <a:cs typeface="Times New Roman" panose="02020603050405020304" charset="0"/>
              </a:rPr>
              <a:t>address, </a:t>
            </a:r>
            <a:r>
              <a:rPr lang="en-US" altLang="zh-CN" sz="2400" b="0">
                <a:latin typeface="Times New Roman" panose="02020603050405020304" charset="0"/>
                <a:ea typeface="SimSun" panose="02010600030101010101" pitchFamily="2" charset="-122"/>
                <a:cs typeface="Times New Roman" panose="02020603050405020304" charset="0"/>
              </a:rPr>
              <a:t>limited-broadcast </a:t>
            </a:r>
            <a:r>
              <a:rPr lang="en-US" altLang="zh-CN" sz="2400" b="0" i="0">
                <a:latin typeface="Times New Roman" panose="02020603050405020304" charset="0"/>
                <a:ea typeface="SimSun" panose="02010600030101010101" pitchFamily="2" charset="-122"/>
                <a:cs typeface="Times New Roman" panose="02020603050405020304" charset="0"/>
              </a:rPr>
              <a:t>address, </a:t>
            </a:r>
            <a:r>
              <a:rPr lang="en-US" altLang="zh-CN" sz="2400" b="0">
                <a:latin typeface="Times New Roman" panose="02020603050405020304" charset="0"/>
                <a:ea typeface="SimSun" panose="02010600030101010101" pitchFamily="2" charset="-122"/>
                <a:cs typeface="Times New Roman" panose="02020603050405020304" charset="0"/>
              </a:rPr>
              <a:t>loopback </a:t>
            </a:r>
            <a:r>
              <a:rPr lang="en-US" altLang="zh-CN" sz="2400" b="0" i="0">
                <a:latin typeface="Times New Roman" panose="02020603050405020304" charset="0"/>
                <a:ea typeface="SimSun" panose="02010600030101010101" pitchFamily="2" charset="-122"/>
                <a:cs typeface="Times New Roman" panose="02020603050405020304" charset="0"/>
              </a:rPr>
              <a:t>address, </a:t>
            </a:r>
            <a:r>
              <a:rPr lang="en-US" altLang="zh-CN" sz="2400" b="0">
                <a:latin typeface="Times New Roman" panose="02020603050405020304" charset="0"/>
                <a:ea typeface="SimSun" panose="02010600030101010101" pitchFamily="2" charset="-122"/>
                <a:cs typeface="Times New Roman" panose="02020603050405020304" charset="0"/>
              </a:rPr>
              <a:t>private </a:t>
            </a:r>
            <a:r>
              <a:rPr lang="en-US" altLang="zh-CN" sz="2400" b="0" i="0">
                <a:latin typeface="Times New Roman" panose="02020603050405020304" charset="0"/>
                <a:ea typeface="SimSun" panose="02010600030101010101" pitchFamily="2" charset="-122"/>
                <a:cs typeface="Times New Roman" panose="02020603050405020304" charset="0"/>
              </a:rPr>
              <a:t>addresses, and </a:t>
            </a:r>
            <a:r>
              <a:rPr lang="en-US" altLang="zh-CN" sz="2400" b="0">
                <a:latin typeface="Times New Roman" panose="02020603050405020304" charset="0"/>
                <a:ea typeface="SimSun" panose="02010600030101010101" pitchFamily="2" charset="-122"/>
                <a:cs typeface="Times New Roman" panose="02020603050405020304" charset="0"/>
              </a:rPr>
              <a:t>multicast </a:t>
            </a:r>
            <a:r>
              <a:rPr lang="en-US" altLang="zh-CN" sz="2400" b="0" i="0">
                <a:latin typeface="Times New Roman" panose="02020603050405020304" charset="0"/>
                <a:ea typeface="SimSun" panose="02010600030101010101" pitchFamily="2" charset="-122"/>
                <a:cs typeface="Times New Roman" panose="02020603050405020304" charset="0"/>
              </a:rPr>
              <a:t>addresses.</a:t>
            </a:r>
            <a:r>
              <a:rPr lang="en-US" altLang="zh-CN" sz="2400">
                <a:latin typeface="Times New Roman" panose="02020603050405020304" charset="0"/>
                <a:ea typeface="SimSun" panose="02010600030101010101" pitchFamily="2" charset="-122"/>
                <a:cs typeface="Times New Roman" panose="02020603050405020304" charset="0"/>
              </a:rPr>
              <a:t> </a:t>
            </a:r>
          </a:p>
        </p:txBody>
      </p:sp>
      <p:pic>
        <p:nvPicPr>
          <p:cNvPr id="18740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3" y="2867025"/>
            <a:ext cx="8193087"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8944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8944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8944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8944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8944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8944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4130675" cy="646113"/>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anose="02020603050405020304" charset="0"/>
              </a:rPr>
              <a:t>Classless Addressing</a:t>
            </a:r>
          </a:p>
        </p:txBody>
      </p:sp>
      <p:sp>
        <p:nvSpPr>
          <p:cNvPr id="189451" name="Rectangle 10"/>
          <p:cNvSpPr>
            <a:spLocks noChangeArrowheads="1"/>
          </p:cNvSpPr>
          <p:nvPr/>
        </p:nvSpPr>
        <p:spPr bwMode="auto">
          <a:xfrm>
            <a:off x="481013" y="658813"/>
            <a:ext cx="79248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800">
                <a:latin typeface="Times New Roman" panose="02020603050405020304" charset="0"/>
                <a:ea typeface="SimSun" panose="02010600030101010101" pitchFamily="2" charset="-122"/>
                <a:cs typeface="Times New Roman" panose="02020603050405020304" charset="0"/>
              </a:rPr>
              <a:t>Special Addresses</a:t>
            </a:r>
          </a:p>
        </p:txBody>
      </p:sp>
      <p:pic>
        <p:nvPicPr>
          <p:cNvPr id="189452"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236663"/>
            <a:ext cx="7572375" cy="52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353" name="Picture 525352"/>
          <p:cNvPicPr>
            <a:picLocks noChangeAspect="1"/>
          </p:cNvPicPr>
          <p:nvPr/>
        </p:nvPicPr>
        <p:blipFill>
          <a:blip r:embed="rId2"/>
          <a:stretch>
            <a:fillRect/>
          </a:stretch>
        </p:blipFill>
        <p:spPr>
          <a:xfrm>
            <a:off x="152400" y="2016125"/>
            <a:ext cx="8940800" cy="3317875"/>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Address for private networks</a:t>
            </a:r>
          </a:p>
        </p:txBody>
      </p:sp>
      <p:sp>
        <p:nvSpPr>
          <p:cNvPr id="3" name="Content Placeholder 2"/>
          <p:cNvSpPr>
            <a:spLocks noGrp="1"/>
          </p:cNvSpPr>
          <p:nvPr>
            <p:ph idx="1"/>
          </p:nvPr>
        </p:nvSpPr>
        <p:spPr/>
        <p:txBody>
          <a:bodyPr/>
          <a:lstStyle/>
          <a:p>
            <a:endParaRPr lang="en-US"/>
          </a:p>
        </p:txBody>
      </p:sp>
      <p:pic>
        <p:nvPicPr>
          <p:cNvPr id="538666" name="Picture 538665"/>
          <p:cNvPicPr>
            <a:picLocks noChangeAspect="1"/>
          </p:cNvPicPr>
          <p:nvPr/>
        </p:nvPicPr>
        <p:blipFill>
          <a:blip r:embed="rId2"/>
          <a:stretch>
            <a:fillRect/>
          </a:stretch>
        </p:blipFill>
        <p:spPr>
          <a:xfrm>
            <a:off x="1668463" y="2359025"/>
            <a:ext cx="5807075" cy="2141538"/>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83568" y="1700808"/>
            <a:ext cx="7148314" cy="3505200"/>
          </a:xfrm>
          <a:prstGeom prst="rect">
            <a:avLst/>
          </a:prstGeom>
        </p:spPr>
      </p:pic>
      <p:sp>
        <p:nvSpPr>
          <p:cNvPr id="3" name="Title 2"/>
          <p:cNvSpPr>
            <a:spLocks noGrp="1"/>
          </p:cNvSpPr>
          <p:nvPr>
            <p:ph type="title"/>
          </p:nvPr>
        </p:nvSpPr>
        <p:spPr/>
        <p:txBody>
          <a:bodyPr/>
          <a:lstStyle/>
          <a:p>
            <a:r>
              <a:rPr lang="en-IN" dirty="0"/>
              <a:t>Problems</a:t>
            </a:r>
          </a:p>
        </p:txBody>
      </p:sp>
      <p:sp>
        <p:nvSpPr>
          <p:cNvPr id="5" name="Content Placeholder 4"/>
          <p:cNvSpPr>
            <a:spLocks noGrp="1"/>
          </p:cNvSpPr>
          <p:nvPr>
            <p:ph idx="1"/>
          </p:nvPr>
        </p:nvSpPr>
        <p:spPr/>
        <p:txBody>
          <a:bodyPr/>
          <a:lstStyle/>
          <a:p>
            <a:endParaRPr lang="en-I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320326" y="1772816"/>
            <a:ext cx="6503348" cy="20720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2800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2800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2800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2800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2800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2800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2941831"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anose="02020603050405020304" charset="0"/>
              </a:rPr>
              <a:t>Address Space</a:t>
            </a:r>
          </a:p>
        </p:txBody>
      </p:sp>
      <p:sp>
        <p:nvSpPr>
          <p:cNvPr id="128011" name="Rectangle 10"/>
          <p:cNvSpPr>
            <a:spLocks noChangeArrowheads="1"/>
          </p:cNvSpPr>
          <p:nvPr/>
        </p:nvSpPr>
        <p:spPr bwMode="auto">
          <a:xfrm>
            <a:off x="381000" y="1293813"/>
            <a:ext cx="7924800" cy="34163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marL="342900" indent="-342900" algn="just">
              <a:buFont typeface="Arial" panose="020B0604020202020204" pitchFamily="34" charset="0"/>
              <a:buChar char="•"/>
            </a:pPr>
            <a:r>
              <a:rPr lang="en-US" altLang="en-US" sz="2400" b="0" i="0" dirty="0">
                <a:latin typeface="Times New Roman" panose="02020603050405020304" charset="0"/>
              </a:rPr>
              <a:t>A protocol like IPv4 that defines addresses has an address space.</a:t>
            </a:r>
          </a:p>
          <a:p>
            <a:pPr marL="342900" indent="-342900" algn="just">
              <a:buFont typeface="Arial" panose="020B0604020202020204" pitchFamily="34" charset="0"/>
              <a:buChar char="•"/>
            </a:pPr>
            <a:r>
              <a:rPr lang="en-US" altLang="en-US" sz="2400" b="0" i="0" dirty="0">
                <a:latin typeface="Times New Roman" panose="02020603050405020304" charset="0"/>
              </a:rPr>
              <a:t> An address space is the total number of addresses used by the protocol. </a:t>
            </a:r>
          </a:p>
          <a:p>
            <a:pPr marL="342900" indent="-342900" algn="just">
              <a:buFont typeface="Arial" panose="020B0604020202020204" pitchFamily="34" charset="0"/>
              <a:buChar char="•"/>
            </a:pPr>
            <a:r>
              <a:rPr lang="en-US" altLang="en-US" sz="2400" b="0" i="0" dirty="0">
                <a:latin typeface="Times New Roman" panose="02020603050405020304" charset="0"/>
              </a:rPr>
              <a:t>If a protocol uses b bits to define an address, the address space is 2</a:t>
            </a:r>
            <a:r>
              <a:rPr lang="en-US" altLang="en-US" sz="2400" b="0" i="0" baseline="30000" dirty="0">
                <a:latin typeface="Times New Roman" panose="02020603050405020304" charset="0"/>
              </a:rPr>
              <a:t>b</a:t>
            </a:r>
            <a:r>
              <a:rPr lang="en-US" altLang="en-US" sz="2400" b="0" i="0" dirty="0">
                <a:latin typeface="Times New Roman" panose="02020603050405020304" charset="0"/>
              </a:rPr>
              <a:t> because each bit can have two different values (0 or 1).</a:t>
            </a:r>
          </a:p>
          <a:p>
            <a:pPr marL="342900" indent="-342900" algn="just">
              <a:buFont typeface="Arial" panose="020B0604020202020204" pitchFamily="34" charset="0"/>
              <a:buChar char="•"/>
            </a:pPr>
            <a:r>
              <a:rPr lang="en-US" altLang="en-US" sz="2400" b="0" i="0" dirty="0">
                <a:latin typeface="Times New Roman" panose="02020603050405020304" charset="0"/>
              </a:rPr>
              <a:t> IPv4 uses 32-bit addresses, which means that the address space is 232 or 4,294,967,296 (more than four billion).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683568" y="1462881"/>
            <a:ext cx="6931669" cy="41910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339752" y="1628800"/>
            <a:ext cx="3362325" cy="18288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403648" y="1340768"/>
            <a:ext cx="5553075" cy="351472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Check Your Understanding</a:t>
            </a:r>
          </a:p>
        </p:txBody>
      </p:sp>
      <p:sp>
        <p:nvSpPr>
          <p:cNvPr id="5" name="Subtitle 4"/>
          <p:cNvSpPr>
            <a:spLocks noGrp="1"/>
          </p:cNvSpPr>
          <p:nvPr>
            <p:ph type="subTitle" idx="1"/>
          </p:nvPr>
        </p:nvSpPr>
        <p:spPr/>
        <p:txBody>
          <a:bodyPr/>
          <a:lstStyle/>
          <a:p>
            <a:endParaRPr lang="en-I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755576" y="1772816"/>
            <a:ext cx="7916602" cy="151216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204912" y="1429544"/>
            <a:ext cx="6734175" cy="425767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683568" y="1189309"/>
            <a:ext cx="7179319" cy="437408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Outcome</a:t>
            </a:r>
          </a:p>
        </p:txBody>
      </p:sp>
      <p:sp>
        <p:nvSpPr>
          <p:cNvPr id="3" name="Content Placeholder 2"/>
          <p:cNvSpPr>
            <a:spLocks noGrp="1"/>
          </p:cNvSpPr>
          <p:nvPr>
            <p:ph idx="1"/>
          </p:nvPr>
        </p:nvSpPr>
        <p:spPr/>
        <p:txBody>
          <a:bodyPr/>
          <a:lstStyle/>
          <a:p>
            <a:pPr marL="0" indent="0">
              <a:buNone/>
            </a:pPr>
            <a:r>
              <a:rPr lang="en-US" sz="2400" dirty="0"/>
              <a:t>Student should be able to explain</a:t>
            </a:r>
          </a:p>
          <a:p>
            <a:pPr marL="0" indent="0">
              <a:buNone/>
            </a:pPr>
            <a:endParaRPr lang="en-US" sz="2400" dirty="0"/>
          </a:p>
          <a:p>
            <a:pPr eaLnBrk="1" hangingPunct="1">
              <a:lnSpc>
                <a:spcPct val="90000"/>
              </a:lnSpc>
            </a:pPr>
            <a:r>
              <a:rPr lang="en-US" dirty="0"/>
              <a:t>IPV4 addressing </a:t>
            </a:r>
          </a:p>
          <a:p>
            <a:pPr eaLnBrk="1" hangingPunct="1">
              <a:lnSpc>
                <a:spcPct val="90000"/>
              </a:lnSpc>
            </a:pPr>
            <a:r>
              <a:rPr lang="en-US" dirty="0"/>
              <a:t>Classless Addressing</a:t>
            </a:r>
          </a:p>
          <a:p>
            <a:pPr eaLnBrk="1" hangingPunct="1">
              <a:lnSpc>
                <a:spcPct val="90000"/>
              </a:lnSpc>
            </a:pPr>
            <a:r>
              <a:rPr lang="en-US" dirty="0" err="1"/>
              <a:t>Classful</a:t>
            </a:r>
            <a:r>
              <a:rPr lang="en-US" dirty="0"/>
              <a:t> addressing</a:t>
            </a:r>
          </a:p>
          <a:p>
            <a:pPr eaLnBrk="1" hangingPunct="1">
              <a:lnSpc>
                <a:spcPct val="90000"/>
              </a:lnSpc>
            </a:pPr>
            <a:r>
              <a:rPr lang="en-US" dirty="0" err="1"/>
              <a:t>Subnetting</a:t>
            </a:r>
            <a:endParaRPr lang="en-US" dirty="0"/>
          </a:p>
          <a:p>
            <a:pPr eaLnBrk="1" hangingPunct="1">
              <a:lnSpc>
                <a:spcPct val="90000"/>
              </a:lnSpc>
            </a:pPr>
            <a:r>
              <a:rPr lang="en-US" dirty="0"/>
              <a:t>Special Addresses</a:t>
            </a:r>
          </a:p>
          <a:p>
            <a:pPr marL="0" indent="0" eaLnBrk="1" hangingPunct="1">
              <a:lnSpc>
                <a:spcPct val="90000"/>
              </a:lnSpc>
              <a:buNone/>
            </a:pPr>
            <a:endParaRPr lang="en-US" dirty="0"/>
          </a:p>
          <a:p>
            <a:pPr eaLnBrk="1" hangingPunct="1">
              <a:lnSpc>
                <a:spcPct val="90000"/>
              </a:lnSpc>
            </a:pP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5"/>
          <p:cNvSpPr>
            <a:spLocks noGrp="1"/>
          </p:cNvSpPr>
          <p:nvPr>
            <p:ph type="ctrTitle"/>
          </p:nvPr>
        </p:nvSpPr>
        <p:spPr/>
        <p:txBody>
          <a:bodyPr vert="horz" wrap="square" lIns="91440" tIns="45720" rIns="91440" bIns="45720" anchor="ctr"/>
          <a:lstStyle/>
          <a:p>
            <a:pPr>
              <a:buClrTx/>
              <a:buSzTx/>
              <a:buFontTx/>
            </a:pPr>
            <a:r>
              <a:rPr lang="en-IN" altLang="x-none" sz="5400" b="1" dirty="0"/>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005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005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005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005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005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005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2941831"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anose="02020603050405020304" charset="0"/>
              </a:rPr>
              <a:t>Address Space</a:t>
            </a:r>
          </a:p>
        </p:txBody>
      </p:sp>
      <p:sp>
        <p:nvSpPr>
          <p:cNvPr id="130059" name="Rectangle 10"/>
          <p:cNvSpPr>
            <a:spLocks noChangeArrowheads="1"/>
          </p:cNvSpPr>
          <p:nvPr/>
        </p:nvSpPr>
        <p:spPr bwMode="auto">
          <a:xfrm>
            <a:off x="442913" y="608013"/>
            <a:ext cx="8226425" cy="51398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dirty="0">
                <a:latin typeface="Times New Roman" panose="02020603050405020304" charset="0"/>
              </a:rPr>
              <a:t>Notations</a:t>
            </a:r>
          </a:p>
          <a:p>
            <a:pPr algn="just"/>
            <a:r>
              <a:rPr lang="en-US" altLang="zh-CN" sz="2000" b="0" i="0" dirty="0">
                <a:latin typeface="Times New Roman" panose="02020603050405020304" charset="0"/>
                <a:ea typeface="SimSun" panose="02010600030101010101" pitchFamily="2" charset="-122"/>
                <a:cs typeface="Times New Roman" panose="02020603050405020304" charset="0"/>
              </a:rPr>
              <a:t>There are three common notations to show an IPv4 address: binary notation (base 2), dotted-decimal notation (base 256), and hexadecimal notation (base 16). </a:t>
            </a:r>
          </a:p>
          <a:p>
            <a:pPr algn="just"/>
            <a:endParaRPr lang="en-US" altLang="zh-CN" sz="2000" b="0" i="0" dirty="0">
              <a:latin typeface="Times New Roman" panose="02020603050405020304" charset="0"/>
              <a:ea typeface="SimSun" panose="02010600030101010101" pitchFamily="2" charset="-122"/>
              <a:cs typeface="Times New Roman" panose="02020603050405020304" charset="0"/>
            </a:endParaRPr>
          </a:p>
          <a:p>
            <a:pPr algn="just"/>
            <a:r>
              <a:rPr lang="en-US" altLang="zh-CN" sz="2000" b="0" i="0" dirty="0">
                <a:latin typeface="Times New Roman" panose="02020603050405020304" charset="0"/>
                <a:ea typeface="SimSun" panose="02010600030101010101" pitchFamily="2" charset="-122"/>
                <a:cs typeface="Times New Roman" panose="02020603050405020304" charset="0"/>
              </a:rPr>
              <a:t>In </a:t>
            </a:r>
            <a:r>
              <a:rPr lang="en-US" altLang="zh-CN" sz="2000" b="0" dirty="0">
                <a:latin typeface="Times New Roman" panose="02020603050405020304" charset="0"/>
                <a:ea typeface="SimSun" panose="02010600030101010101" pitchFamily="2" charset="-122"/>
                <a:cs typeface="Times New Roman" panose="02020603050405020304" charset="0"/>
              </a:rPr>
              <a:t>binary notation, </a:t>
            </a:r>
            <a:r>
              <a:rPr lang="en-US" altLang="zh-CN" sz="2000" b="0" i="0" dirty="0">
                <a:latin typeface="Times New Roman" panose="02020603050405020304" charset="0"/>
                <a:ea typeface="SimSun" panose="02010600030101010101" pitchFamily="2" charset="-122"/>
                <a:cs typeface="Times New Roman" panose="02020603050405020304" charset="0"/>
              </a:rPr>
              <a:t>an IPv4 address is displayed as 32 bits. To make the address more readable, one or more spaces are usually inserted between each octet (8 bits). Each octet is often referred to as a byte. </a:t>
            </a:r>
          </a:p>
          <a:p>
            <a:pPr algn="just"/>
            <a:endParaRPr lang="en-US" altLang="zh-CN" sz="2000" b="0" i="0" dirty="0">
              <a:latin typeface="Times New Roman" panose="02020603050405020304" charset="0"/>
              <a:ea typeface="SimSun" panose="02010600030101010101" pitchFamily="2" charset="-122"/>
              <a:cs typeface="Times New Roman" panose="02020603050405020304" charset="0"/>
            </a:endParaRPr>
          </a:p>
          <a:p>
            <a:pPr algn="just"/>
            <a:r>
              <a:rPr lang="en-US" altLang="zh-CN" sz="2000" b="0" i="0" dirty="0">
                <a:latin typeface="Times New Roman" panose="02020603050405020304" charset="0"/>
                <a:ea typeface="SimSun" panose="02010600030101010101" pitchFamily="2" charset="-122"/>
                <a:cs typeface="Times New Roman" panose="02020603050405020304" charset="0"/>
              </a:rPr>
              <a:t>To make the IPv4 address more compact and easier to read, it is usually written in decimal form with a decimal point (dot) separating the bytes. This format is referred to as </a:t>
            </a:r>
            <a:r>
              <a:rPr lang="en-US" altLang="zh-CN" sz="2000" b="0" dirty="0">
                <a:latin typeface="Times New Roman" panose="02020603050405020304" charset="0"/>
                <a:ea typeface="SimSun" panose="02010600030101010101" pitchFamily="2" charset="-122"/>
                <a:cs typeface="Times New Roman" panose="02020603050405020304" charset="0"/>
              </a:rPr>
              <a:t>dotted-decimal notation</a:t>
            </a:r>
            <a:r>
              <a:rPr lang="en-US" altLang="zh-CN" sz="2000" b="0" i="0" dirty="0">
                <a:latin typeface="Times New Roman" panose="02020603050405020304" charset="0"/>
                <a:ea typeface="SimSun" panose="02010600030101010101" pitchFamily="2" charset="-122"/>
                <a:cs typeface="Times New Roman" panose="02020603050405020304" charset="0"/>
              </a:rPr>
              <a:t>. </a:t>
            </a:r>
          </a:p>
          <a:p>
            <a:pPr algn="just"/>
            <a:endParaRPr lang="en-US" altLang="zh-CN" sz="2000" b="0" i="0" dirty="0">
              <a:latin typeface="Times New Roman" panose="02020603050405020304" charset="0"/>
              <a:ea typeface="SimSun" panose="02010600030101010101" pitchFamily="2" charset="-122"/>
              <a:cs typeface="Times New Roman" panose="02020603050405020304" charset="0"/>
            </a:endParaRPr>
          </a:p>
          <a:p>
            <a:pPr algn="just"/>
            <a:r>
              <a:rPr lang="en-US" altLang="zh-CN" sz="2000" b="0" i="0" dirty="0">
                <a:latin typeface="Times New Roman" panose="02020603050405020304" charset="0"/>
                <a:ea typeface="SimSun" panose="02010600030101010101" pitchFamily="2" charset="-122"/>
                <a:cs typeface="Times New Roman" panose="02020603050405020304" charset="0"/>
              </a:rPr>
              <a:t>Hexadecimal notation. It is equivalent to four bits. This means that a 32-bit address has 8 hexadecimal digits. This notation is often used in network programming. </a:t>
            </a:r>
            <a:endParaRPr lang="en-US" altLang="en-US" sz="2000" dirty="0">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14"/>
          <p:cNvSpPr>
            <a:spLocks noChangeArrowheads="1"/>
          </p:cNvSpPr>
          <p:nvPr/>
        </p:nvSpPr>
        <p:spPr bwMode="auto">
          <a:xfrm>
            <a:off x="152400" y="41275"/>
            <a:ext cx="8153400"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a:solidFill>
                  <a:srgbClr val="FF0000"/>
                </a:solidFill>
                <a:latin typeface="Times-BoldItalic"/>
              </a:rPr>
              <a:t>Notations</a:t>
            </a:r>
            <a:endParaRPr lang="en-US" altLang="en-US">
              <a:latin typeface="Times-BoldItalic"/>
            </a:endParaRPr>
          </a:p>
        </p:txBody>
      </p:sp>
      <p:pic>
        <p:nvPicPr>
          <p:cNvPr id="430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63" y="1600200"/>
            <a:ext cx="84931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025" y="2847975"/>
            <a:ext cx="54895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625" y="4510088"/>
            <a:ext cx="57181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a:cxnSpLocks noChangeShapeType="1"/>
          </p:cNvCxnSpPr>
          <p:nvPr/>
        </p:nvCxnSpPr>
        <p:spPr bwMode="auto">
          <a:xfrm>
            <a:off x="1905000" y="2117725"/>
            <a:ext cx="1447800" cy="930275"/>
          </a:xfrm>
          <a:prstGeom prst="straightConnector1">
            <a:avLst/>
          </a:prstGeom>
          <a:noFill/>
          <a:ln w="28575">
            <a:solidFill>
              <a:srgbClr val="7030A0"/>
            </a:solidFill>
            <a:round/>
            <a:headEnd type="arrow" w="med" len="med"/>
            <a:tailEnd type="arrow" w="med" len="med"/>
          </a:ln>
          <a:extLst>
            <a:ext uri="{909E8E84-426E-40DD-AFC4-6F175D3DCCD1}">
              <a14:hiddenFill xmlns:a14="http://schemas.microsoft.com/office/drawing/2010/main">
                <a:noFill/>
              </a14:hiddenFill>
            </a:ext>
          </a:extLst>
        </p:spPr>
      </p:cxnSp>
      <p:cxnSp>
        <p:nvCxnSpPr>
          <p:cNvPr id="5" name="Straight Arrow Connector 4"/>
          <p:cNvCxnSpPr>
            <a:cxnSpLocks noChangeShapeType="1"/>
          </p:cNvCxnSpPr>
          <p:nvPr/>
        </p:nvCxnSpPr>
        <p:spPr bwMode="auto">
          <a:xfrm>
            <a:off x="3922713" y="2117725"/>
            <a:ext cx="306387" cy="930275"/>
          </a:xfrm>
          <a:prstGeom prst="straightConnector1">
            <a:avLst/>
          </a:prstGeom>
          <a:noFill/>
          <a:ln w="28575">
            <a:solidFill>
              <a:srgbClr val="7030A0"/>
            </a:solidFill>
            <a:round/>
            <a:headEnd type="arrow" w="med" len="med"/>
            <a:tailEnd type="arrow" w="med" len="med"/>
          </a:ln>
          <a:extLst>
            <a:ext uri="{909E8E84-426E-40DD-AFC4-6F175D3DCCD1}">
              <a14:hiddenFill xmlns:a14="http://schemas.microsoft.com/office/drawing/2010/main">
                <a:noFill/>
              </a14:hiddenFill>
            </a:ext>
          </a:extLst>
        </p:spPr>
      </p:cxnSp>
      <p:cxnSp>
        <p:nvCxnSpPr>
          <p:cNvPr id="7" name="Straight Arrow Connector 6"/>
          <p:cNvCxnSpPr>
            <a:cxnSpLocks noChangeShapeType="1"/>
          </p:cNvCxnSpPr>
          <p:nvPr/>
        </p:nvCxnSpPr>
        <p:spPr bwMode="auto">
          <a:xfrm flipH="1">
            <a:off x="5181600" y="2117725"/>
            <a:ext cx="762000" cy="930275"/>
          </a:xfrm>
          <a:prstGeom prst="straightConnector1">
            <a:avLst/>
          </a:prstGeom>
          <a:noFill/>
          <a:ln w="28575">
            <a:solidFill>
              <a:srgbClr val="7030A0"/>
            </a:solidFill>
            <a:round/>
            <a:headEnd type="arrow" w="med" len="med"/>
            <a:tailEnd type="arrow" w="med" len="med"/>
          </a:ln>
          <a:extLst>
            <a:ext uri="{909E8E84-426E-40DD-AFC4-6F175D3DCCD1}">
              <a14:hiddenFill xmlns:a14="http://schemas.microsoft.com/office/drawing/2010/main">
                <a:noFill/>
              </a14:hiddenFill>
            </a:ext>
          </a:extLst>
        </p:spPr>
      </p:cxnSp>
      <p:cxnSp>
        <p:nvCxnSpPr>
          <p:cNvPr id="9" name="Straight Arrow Connector 8"/>
          <p:cNvCxnSpPr>
            <a:cxnSpLocks noChangeShapeType="1"/>
          </p:cNvCxnSpPr>
          <p:nvPr/>
        </p:nvCxnSpPr>
        <p:spPr bwMode="auto">
          <a:xfrm flipH="1">
            <a:off x="6019800" y="2117725"/>
            <a:ext cx="1752600" cy="930275"/>
          </a:xfrm>
          <a:prstGeom prst="straightConnector1">
            <a:avLst/>
          </a:prstGeom>
          <a:noFill/>
          <a:ln w="28575">
            <a:solidFill>
              <a:srgbClr val="7030A0"/>
            </a:solidFill>
            <a:round/>
            <a:headEnd type="arrow" w="med" len="med"/>
            <a:tailEnd type="arrow" w="med" len="med"/>
          </a:ln>
          <a:extLst>
            <a:ext uri="{909E8E84-426E-40DD-AFC4-6F175D3DCCD1}">
              <a14:hiddenFill xmlns:a14="http://schemas.microsoft.com/office/drawing/2010/main">
                <a:noFill/>
              </a14:hiddenFill>
            </a:ext>
          </a:extLst>
        </p:spPr>
      </p:cxnSp>
      <p:sp>
        <p:nvSpPr>
          <p:cNvPr id="10" name="Up-Down Arrow 9"/>
          <p:cNvSpPr>
            <a:spLocks noChangeArrowheads="1"/>
          </p:cNvSpPr>
          <p:nvPr/>
        </p:nvSpPr>
        <p:spPr bwMode="auto">
          <a:xfrm>
            <a:off x="4572000" y="3733800"/>
            <a:ext cx="304800" cy="609600"/>
          </a:xfrm>
          <a:prstGeom prst="upDownArrow">
            <a:avLst>
              <a:gd name="adj1" fmla="val 50000"/>
              <a:gd name="adj2" fmla="val 50000"/>
            </a:avLst>
          </a:prstGeom>
          <a:solidFill>
            <a:schemeClr val="accent1"/>
          </a:solidFill>
          <a:ln w="9525">
            <a:solidFill>
              <a:schemeClr val="tx1"/>
            </a:solidFill>
            <a:round/>
          </a:ln>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3013"/>
                                        </p:tgtEl>
                                        <p:attrNameLst>
                                          <p:attrName>style.visibility</p:attrName>
                                        </p:attrNameLst>
                                      </p:cBhvr>
                                      <p:to>
                                        <p:strVal val="visible"/>
                                      </p:to>
                                    </p:set>
                                    <p:anim calcmode="lin" valueType="num">
                                      <p:cBhvr>
                                        <p:cTn id="7" dur="1000" fill="hold"/>
                                        <p:tgtEl>
                                          <p:spTgt spid="43013"/>
                                        </p:tgtEl>
                                        <p:attrNameLst>
                                          <p:attrName>ppt_w</p:attrName>
                                        </p:attrNameLst>
                                      </p:cBhvr>
                                      <p:tavLst>
                                        <p:tav tm="0">
                                          <p:val>
                                            <p:fltVal val="0"/>
                                          </p:val>
                                        </p:tav>
                                        <p:tav tm="100000">
                                          <p:val>
                                            <p:strVal val="#ppt_w"/>
                                          </p:val>
                                        </p:tav>
                                      </p:tavLst>
                                    </p:anim>
                                    <p:anim calcmode="lin" valueType="num">
                                      <p:cBhvr>
                                        <p:cTn id="8" dur="1000" fill="hold"/>
                                        <p:tgtEl>
                                          <p:spTgt spid="43013"/>
                                        </p:tgtEl>
                                        <p:attrNameLst>
                                          <p:attrName>ppt_h</p:attrName>
                                        </p:attrNameLst>
                                      </p:cBhvr>
                                      <p:tavLst>
                                        <p:tav tm="0">
                                          <p:val>
                                            <p:fltVal val="0"/>
                                          </p:val>
                                        </p:tav>
                                        <p:tav tm="100000">
                                          <p:val>
                                            <p:strVal val="#ppt_h"/>
                                          </p:val>
                                        </p:tav>
                                      </p:tavLst>
                                    </p:anim>
                                    <p:anim calcmode="lin" valueType="num">
                                      <p:cBhvr>
                                        <p:cTn id="9" dur="1000" fill="hold"/>
                                        <p:tgtEl>
                                          <p:spTgt spid="43013"/>
                                        </p:tgtEl>
                                        <p:attrNameLst>
                                          <p:attrName>style.rotation</p:attrName>
                                        </p:attrNameLst>
                                      </p:cBhvr>
                                      <p:tavLst>
                                        <p:tav tm="0">
                                          <p:val>
                                            <p:fltVal val="90"/>
                                          </p:val>
                                        </p:tav>
                                        <p:tav tm="100000">
                                          <p:val>
                                            <p:fltVal val="0"/>
                                          </p:val>
                                        </p:tav>
                                      </p:tavLst>
                                    </p:anim>
                                    <p:animEffect transition="in" filter="fade">
                                      <p:cBhvr>
                                        <p:cTn id="10" dur="1000"/>
                                        <p:tgtEl>
                                          <p:spTgt spid="4301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3014"/>
                                        </p:tgtEl>
                                        <p:attrNameLst>
                                          <p:attrName>style.visibility</p:attrName>
                                        </p:attrNameLst>
                                      </p:cBhvr>
                                      <p:to>
                                        <p:strVal val="visible"/>
                                      </p:to>
                                    </p:set>
                                    <p:anim calcmode="lin" valueType="num">
                                      <p:cBhvr>
                                        <p:cTn id="15" dur="1000" fill="hold"/>
                                        <p:tgtEl>
                                          <p:spTgt spid="43014"/>
                                        </p:tgtEl>
                                        <p:attrNameLst>
                                          <p:attrName>ppt_w</p:attrName>
                                        </p:attrNameLst>
                                      </p:cBhvr>
                                      <p:tavLst>
                                        <p:tav tm="0">
                                          <p:val>
                                            <p:fltVal val="0"/>
                                          </p:val>
                                        </p:tav>
                                        <p:tav tm="100000">
                                          <p:val>
                                            <p:strVal val="#ppt_w"/>
                                          </p:val>
                                        </p:tav>
                                      </p:tavLst>
                                    </p:anim>
                                    <p:anim calcmode="lin" valueType="num">
                                      <p:cBhvr>
                                        <p:cTn id="16" dur="1000" fill="hold"/>
                                        <p:tgtEl>
                                          <p:spTgt spid="43014"/>
                                        </p:tgtEl>
                                        <p:attrNameLst>
                                          <p:attrName>ppt_h</p:attrName>
                                        </p:attrNameLst>
                                      </p:cBhvr>
                                      <p:tavLst>
                                        <p:tav tm="0">
                                          <p:val>
                                            <p:fltVal val="0"/>
                                          </p:val>
                                        </p:tav>
                                        <p:tav tm="100000">
                                          <p:val>
                                            <p:strVal val="#ppt_h"/>
                                          </p:val>
                                        </p:tav>
                                      </p:tavLst>
                                    </p:anim>
                                    <p:anim calcmode="lin" valueType="num">
                                      <p:cBhvr>
                                        <p:cTn id="17" dur="1000" fill="hold"/>
                                        <p:tgtEl>
                                          <p:spTgt spid="43014"/>
                                        </p:tgtEl>
                                        <p:attrNameLst>
                                          <p:attrName>style.rotation</p:attrName>
                                        </p:attrNameLst>
                                      </p:cBhvr>
                                      <p:tavLst>
                                        <p:tav tm="0">
                                          <p:val>
                                            <p:fltVal val="90"/>
                                          </p:val>
                                        </p:tav>
                                        <p:tav tm="100000">
                                          <p:val>
                                            <p:fltVal val="0"/>
                                          </p:val>
                                        </p:tav>
                                      </p:tavLst>
                                    </p:anim>
                                    <p:animEffect transition="in" filter="fade">
                                      <p:cBhvr>
                                        <p:cTn id="18" dur="1000"/>
                                        <p:tgtEl>
                                          <p:spTgt spid="43014"/>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43015"/>
                                        </p:tgtEl>
                                        <p:attrNameLst>
                                          <p:attrName>style.visibility</p:attrName>
                                        </p:attrNameLst>
                                      </p:cBhvr>
                                      <p:to>
                                        <p:strVal val="visible"/>
                                      </p:to>
                                    </p:set>
                                    <p:anim calcmode="lin" valueType="num">
                                      <p:cBhvr>
                                        <p:cTn id="23" dur="1000" fill="hold"/>
                                        <p:tgtEl>
                                          <p:spTgt spid="43015"/>
                                        </p:tgtEl>
                                        <p:attrNameLst>
                                          <p:attrName>ppt_w</p:attrName>
                                        </p:attrNameLst>
                                      </p:cBhvr>
                                      <p:tavLst>
                                        <p:tav tm="0">
                                          <p:val>
                                            <p:fltVal val="0"/>
                                          </p:val>
                                        </p:tav>
                                        <p:tav tm="100000">
                                          <p:val>
                                            <p:strVal val="#ppt_w"/>
                                          </p:val>
                                        </p:tav>
                                      </p:tavLst>
                                    </p:anim>
                                    <p:anim calcmode="lin" valueType="num">
                                      <p:cBhvr>
                                        <p:cTn id="24" dur="1000" fill="hold"/>
                                        <p:tgtEl>
                                          <p:spTgt spid="43015"/>
                                        </p:tgtEl>
                                        <p:attrNameLst>
                                          <p:attrName>ppt_h</p:attrName>
                                        </p:attrNameLst>
                                      </p:cBhvr>
                                      <p:tavLst>
                                        <p:tav tm="0">
                                          <p:val>
                                            <p:fltVal val="0"/>
                                          </p:val>
                                        </p:tav>
                                        <p:tav tm="100000">
                                          <p:val>
                                            <p:strVal val="#ppt_h"/>
                                          </p:val>
                                        </p:tav>
                                      </p:tavLst>
                                    </p:anim>
                                    <p:anim calcmode="lin" valueType="num">
                                      <p:cBhvr>
                                        <p:cTn id="25" dur="1000" fill="hold"/>
                                        <p:tgtEl>
                                          <p:spTgt spid="43015"/>
                                        </p:tgtEl>
                                        <p:attrNameLst>
                                          <p:attrName>style.rotation</p:attrName>
                                        </p:attrNameLst>
                                      </p:cBhvr>
                                      <p:tavLst>
                                        <p:tav tm="0">
                                          <p:val>
                                            <p:fltVal val="90"/>
                                          </p:val>
                                        </p:tav>
                                        <p:tav tm="100000">
                                          <p:val>
                                            <p:fltVal val="0"/>
                                          </p:val>
                                        </p:tav>
                                      </p:tavLst>
                                    </p:anim>
                                    <p:animEffect transition="in" filter="fade">
                                      <p:cBhvr>
                                        <p:cTn id="26" dur="1000"/>
                                        <p:tgtEl>
                                          <p:spTgt spid="4301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414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414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415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415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415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415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2941831"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a:solidFill>
                  <a:schemeClr val="hlink"/>
                </a:solidFill>
                <a:effectLst>
                  <a:outerShdw blurRad="38100" dist="38100" dir="2700000" algn="tl">
                    <a:srgbClr val="000000">
                      <a:alpha val="43137"/>
                    </a:srgbClr>
                  </a:outerShdw>
                </a:effectLst>
                <a:latin typeface="Times New Roman" panose="02020603050405020304" charset="0"/>
              </a:rPr>
              <a:t>Address Space</a:t>
            </a:r>
          </a:p>
        </p:txBody>
      </p:sp>
      <p:sp>
        <p:nvSpPr>
          <p:cNvPr id="134155" name="Rectangle 10"/>
          <p:cNvSpPr>
            <a:spLocks noChangeArrowheads="1"/>
          </p:cNvSpPr>
          <p:nvPr/>
        </p:nvSpPr>
        <p:spPr bwMode="auto">
          <a:xfrm>
            <a:off x="442913" y="608013"/>
            <a:ext cx="8226425" cy="26776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dirty="0">
                <a:latin typeface="Times New Roman" panose="02020603050405020304" charset="0"/>
              </a:rPr>
              <a:t>Hierarchy in Addressing</a:t>
            </a:r>
          </a:p>
          <a:p>
            <a:pPr algn="just"/>
            <a:r>
              <a:rPr lang="en-US" altLang="zh-CN" sz="2000" b="0" i="0" dirty="0">
                <a:latin typeface="Times New Roman" panose="02020603050405020304" charset="0"/>
                <a:ea typeface="SimSun" panose="02010600030101010101" pitchFamily="2" charset="-122"/>
                <a:cs typeface="Times New Roman" panose="02020603050405020304" charset="0"/>
              </a:rPr>
              <a:t>A 32-bit IPv4 address is also hierarchical, but divided only into two parts</a:t>
            </a:r>
          </a:p>
          <a:p>
            <a:pPr algn="just"/>
            <a:r>
              <a:rPr lang="en-US" altLang="zh-CN" sz="2000" b="0" dirty="0">
                <a:latin typeface="Times New Roman" panose="02020603050405020304" charset="0"/>
                <a:ea typeface="SimSun" panose="02010600030101010101" pitchFamily="2" charset="-122"/>
                <a:cs typeface="Times New Roman" panose="02020603050405020304" charset="0"/>
              </a:rPr>
              <a:t>prefix</a:t>
            </a:r>
            <a:r>
              <a:rPr lang="en-US" altLang="zh-CN" sz="2000" b="0" i="0" dirty="0">
                <a:latin typeface="Times New Roman" panose="02020603050405020304" charset="0"/>
                <a:ea typeface="SimSun" panose="02010600030101010101" pitchFamily="2" charset="-122"/>
                <a:cs typeface="Times New Roman" panose="02020603050405020304" charset="0"/>
              </a:rPr>
              <a:t>, defines the network; </a:t>
            </a:r>
          </a:p>
          <a:p>
            <a:pPr algn="just"/>
            <a:r>
              <a:rPr lang="en-US" altLang="zh-CN" sz="2000" b="0" dirty="0">
                <a:latin typeface="Times New Roman" panose="02020603050405020304" charset="0"/>
                <a:ea typeface="SimSun" panose="02010600030101010101" pitchFamily="2" charset="-122"/>
                <a:cs typeface="Times New Roman" panose="02020603050405020304" charset="0"/>
              </a:rPr>
              <a:t>suffix</a:t>
            </a:r>
            <a:r>
              <a:rPr lang="en-US" altLang="zh-CN" sz="2000" b="0" i="0" dirty="0">
                <a:latin typeface="Times New Roman" panose="02020603050405020304" charset="0"/>
                <a:ea typeface="SimSun" panose="02010600030101010101" pitchFamily="2" charset="-122"/>
                <a:cs typeface="Times New Roman" panose="02020603050405020304" charset="0"/>
              </a:rPr>
              <a:t>, defines the node</a:t>
            </a:r>
          </a:p>
          <a:p>
            <a:pPr algn="just"/>
            <a:r>
              <a:rPr lang="en-US" altLang="zh-CN" sz="2000" b="0" i="0" dirty="0">
                <a:latin typeface="Times New Roman" panose="02020603050405020304" charset="0"/>
                <a:ea typeface="SimSun" panose="02010600030101010101" pitchFamily="2" charset="-122"/>
                <a:cs typeface="Times New Roman" panose="02020603050405020304" charset="0"/>
              </a:rPr>
              <a:t>prefix - fixed length or variable length. </a:t>
            </a:r>
          </a:p>
          <a:p>
            <a:pPr algn="just"/>
            <a:r>
              <a:rPr lang="en-US" altLang="zh-CN" sz="2000" b="0" i="0" dirty="0">
                <a:latin typeface="Times New Roman" panose="02020603050405020304" charset="0"/>
                <a:ea typeface="SimSun" panose="02010600030101010101" pitchFamily="2" charset="-122"/>
                <a:cs typeface="Times New Roman" panose="02020603050405020304" charset="0"/>
              </a:rPr>
              <a:t>fixed-length prefix - </a:t>
            </a:r>
            <a:r>
              <a:rPr lang="en-US" altLang="zh-CN" sz="2000" b="0" i="0" dirty="0" err="1">
                <a:latin typeface="Times New Roman" panose="02020603050405020304" charset="0"/>
                <a:ea typeface="SimSun" panose="02010600030101010101" pitchFamily="2" charset="-122"/>
                <a:cs typeface="Times New Roman" panose="02020603050405020304" charset="0"/>
              </a:rPr>
              <a:t>classful</a:t>
            </a:r>
            <a:r>
              <a:rPr lang="en-US" altLang="zh-CN" sz="2000" b="0" i="0" dirty="0">
                <a:latin typeface="Times New Roman" panose="02020603050405020304" charset="0"/>
                <a:ea typeface="SimSun" panose="02010600030101010101" pitchFamily="2" charset="-122"/>
                <a:cs typeface="Times New Roman" panose="02020603050405020304" charset="0"/>
              </a:rPr>
              <a:t> addressing. </a:t>
            </a:r>
          </a:p>
          <a:p>
            <a:pPr algn="just"/>
            <a:r>
              <a:rPr lang="en-US" altLang="zh-CN" sz="2000" b="0" i="0" dirty="0">
                <a:latin typeface="Times New Roman" panose="02020603050405020304" charset="0"/>
                <a:ea typeface="SimSun" panose="02010600030101010101" pitchFamily="2" charset="-122"/>
                <a:cs typeface="Times New Roman" panose="02020603050405020304" charset="0"/>
              </a:rPr>
              <a:t>variable-length network prefix  -classless addressing </a:t>
            </a:r>
            <a:endParaRPr lang="en-US" altLang="en-US" sz="2000" b="0" i="0" dirty="0">
              <a:latin typeface="Times New Roman" panose="02020603050405020304" charset="0"/>
              <a:cs typeface="Times New Roman" panose="02020603050405020304" charset="0"/>
            </a:endParaRPr>
          </a:p>
          <a:p>
            <a:pPr algn="just"/>
            <a:endParaRPr lang="en-US" altLang="en-US" sz="2000" dirty="0">
              <a:latin typeface="Times New Roman" panose="02020603050405020304" charset="0"/>
              <a:cs typeface="Times New Roman" panose="02020603050405020304" charset="0"/>
            </a:endParaRPr>
          </a:p>
        </p:txBody>
      </p:sp>
      <p:pic>
        <p:nvPicPr>
          <p:cNvPr id="13415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600" y="2978150"/>
            <a:ext cx="534352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824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824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824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824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824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13824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ctr" eaLnBrk="1" hangingPunct="1"/>
            <a:endParaRPr kumimoji="1" lang="en-US" altLang="en-US" sz="2400" b="0" i="0">
              <a:latin typeface="Tahoma" panose="020B0604030504040204" pitchFamily="34" charset="0"/>
            </a:endParaRPr>
          </a:p>
        </p:txBody>
      </p:sp>
      <p:sp>
        <p:nvSpPr>
          <p:cNvPr id="8202" name="Text Box 9"/>
          <p:cNvSpPr txBox="1">
            <a:spLocks noChangeArrowheads="1"/>
          </p:cNvSpPr>
          <p:nvPr/>
        </p:nvSpPr>
        <p:spPr bwMode="auto">
          <a:xfrm>
            <a:off x="1106488" y="0"/>
            <a:ext cx="3976281"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a:defRPr/>
            </a:pPr>
            <a:r>
              <a:rPr lang="en-US" sz="3600" dirty="0" err="1">
                <a:solidFill>
                  <a:schemeClr val="hlink"/>
                </a:solidFill>
                <a:effectLst>
                  <a:outerShdw blurRad="38100" dist="38100" dir="2700000" algn="tl">
                    <a:srgbClr val="000000">
                      <a:alpha val="43137"/>
                    </a:srgbClr>
                  </a:outerShdw>
                </a:effectLst>
                <a:latin typeface="Times New Roman" panose="02020603050405020304" charset="0"/>
              </a:rPr>
              <a:t>Classful</a:t>
            </a:r>
            <a:r>
              <a:rPr lang="en-US" sz="3600" dirty="0">
                <a:solidFill>
                  <a:schemeClr val="hlink"/>
                </a:solidFill>
                <a:effectLst>
                  <a:outerShdw blurRad="38100" dist="38100" dir="2700000" algn="tl">
                    <a:srgbClr val="000000">
                      <a:alpha val="43137"/>
                    </a:srgbClr>
                  </a:outerShdw>
                </a:effectLst>
                <a:latin typeface="Times New Roman" panose="02020603050405020304" charset="0"/>
              </a:rPr>
              <a:t> Addressing</a:t>
            </a:r>
          </a:p>
        </p:txBody>
      </p:sp>
      <p:pic>
        <p:nvPicPr>
          <p:cNvPr id="2" name="Picture 1"/>
          <p:cNvPicPr>
            <a:picLocks noChangeAspect="1"/>
          </p:cNvPicPr>
          <p:nvPr/>
        </p:nvPicPr>
        <p:blipFill>
          <a:blip r:embed="rId3"/>
          <a:stretch>
            <a:fillRect/>
          </a:stretch>
        </p:blipFill>
        <p:spPr>
          <a:xfrm>
            <a:off x="490538" y="1032168"/>
            <a:ext cx="7681862" cy="4063707"/>
          </a:xfrm>
          <a:prstGeom prst="rect">
            <a:avLst/>
          </a:prstGeom>
        </p:spPr>
      </p:pic>
      <p:sp>
        <p:nvSpPr>
          <p:cNvPr id="13" name="Rectangle 10"/>
          <p:cNvSpPr>
            <a:spLocks noChangeArrowheads="1"/>
          </p:cNvSpPr>
          <p:nvPr/>
        </p:nvSpPr>
        <p:spPr bwMode="auto">
          <a:xfrm>
            <a:off x="4331469" y="5055061"/>
            <a:ext cx="3419115" cy="10156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zh-CN" sz="2000" b="0" i="0" dirty="0">
                <a:latin typeface="Times New Roman" panose="02020603050405020304" charset="0"/>
                <a:ea typeface="SimSun" panose="02010600030101010101" pitchFamily="2" charset="-122"/>
                <a:cs typeface="Times New Roman" panose="02020603050405020304" charset="0"/>
              </a:rPr>
              <a:t>Class A-  128</a:t>
            </a:r>
          </a:p>
          <a:p>
            <a:pPr algn="just"/>
            <a:r>
              <a:rPr lang="en-US" altLang="zh-CN" sz="2000" b="0" i="0" dirty="0">
                <a:latin typeface="Times New Roman" panose="02020603050405020304" charset="0"/>
                <a:ea typeface="SimSun" panose="02010600030101010101" pitchFamily="2" charset="-122"/>
                <a:cs typeface="Times New Roman" panose="02020603050405020304" charset="0"/>
              </a:rPr>
              <a:t>Class B –  16384</a:t>
            </a:r>
          </a:p>
          <a:p>
            <a:pPr algn="just"/>
            <a:r>
              <a:rPr lang="en-US" altLang="zh-CN" sz="2000" b="0" i="0" dirty="0">
                <a:latin typeface="Times New Roman" panose="02020603050405020304" charset="0"/>
                <a:ea typeface="SimSun" panose="02010600030101010101" pitchFamily="2" charset="-122"/>
                <a:cs typeface="Times New Roman" panose="02020603050405020304" charset="0"/>
              </a:rPr>
              <a:t>Class C – </a:t>
            </a:r>
            <a:r>
              <a:rPr lang="en-IN" sz="2000" b="0" i="0" dirty="0">
                <a:latin typeface="Times New Roman" panose="02020603050405020304" charset="0"/>
                <a:ea typeface="SimSun" panose="02010600030101010101" pitchFamily="2" charset="-122"/>
                <a:cs typeface="Times New Roman" panose="02020603050405020304" charset="0"/>
              </a:rPr>
              <a:t>2,097,152</a:t>
            </a:r>
            <a:endParaRPr lang="en-US" altLang="zh-CN" sz="2000" b="0" i="0" dirty="0">
              <a:latin typeface="Times New Roman" panose="02020603050405020304" charset="0"/>
              <a:ea typeface="SimSun" panose="02010600030101010101" pitchFamily="2" charset="-122"/>
              <a:cs typeface="Times New Roman" panose="02020603050405020304" charset="0"/>
            </a:endParaRPr>
          </a:p>
        </p:txBody>
      </p:sp>
    </p:spTree>
  </p:cSld>
  <p:clrMapOvr>
    <a:masterClrMapping/>
  </p:clrMapOvr>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TotalTime>
  <Words>2053</Words>
  <Application>Microsoft Office PowerPoint</Application>
  <PresentationFormat>On-screen Show (4:3)</PresentationFormat>
  <Paragraphs>204</Paragraphs>
  <Slides>58</Slides>
  <Notes>32</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0</vt:i4>
      </vt:variant>
      <vt:variant>
        <vt:lpstr>Slide Titles</vt:lpstr>
      </vt:variant>
      <vt:variant>
        <vt:i4>58</vt:i4>
      </vt:variant>
    </vt:vector>
  </HeadingPairs>
  <TitlesOfParts>
    <vt:vector size="71" baseType="lpstr">
      <vt:lpstr>Algerian</vt:lpstr>
      <vt:lpstr>Arial</vt:lpstr>
      <vt:lpstr>Arial Black</vt:lpstr>
      <vt:lpstr>Baby Kruffy</vt:lpstr>
      <vt:lpstr>Tahoma</vt:lpstr>
      <vt:lpstr>Times</vt:lpstr>
      <vt:lpstr>Times New Roman</vt:lpstr>
      <vt:lpstr>Times-BoldItalic</vt:lpstr>
      <vt:lpstr>Times-Roman</vt:lpstr>
      <vt:lpstr>Verdana</vt:lpstr>
      <vt:lpstr>Wingdings</vt:lpstr>
      <vt:lpstr>1_Default Design</vt:lpstr>
      <vt:lpstr>2_Default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Default Mask</vt:lpstr>
      <vt:lpstr>Address Depletion</vt:lpstr>
      <vt:lpstr>Subnetting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Address for private networks</vt:lpstr>
      <vt:lpstr>Problems</vt:lpstr>
      <vt:lpstr>PowerPoint Presentation</vt:lpstr>
      <vt:lpstr>PowerPoint Presentation</vt:lpstr>
      <vt:lpstr>PowerPoint Presentation</vt:lpstr>
      <vt:lpstr>PowerPoint Presentation</vt:lpstr>
      <vt:lpstr>Check Your Understanding</vt:lpstr>
      <vt:lpstr>PowerPoint Presentation</vt:lpstr>
      <vt:lpstr>PowerPoint Presentation</vt:lpstr>
      <vt:lpstr>PowerPoint Presentation</vt:lpstr>
      <vt:lpstr>Outcome</vt:lpstr>
      <vt:lpstr>THANK YOU</vt:lpstr>
    </vt:vector>
  </TitlesOfParts>
  <Company>Ashenden 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Foundation</dc:title>
  <dc:subject>Computer Networks</dc:subject>
  <dc:creator>Larry L. Peterson and Bruce S. Davie</dc:creator>
  <cp:lastModifiedBy>Jansi Rani S V</cp:lastModifiedBy>
  <cp:revision>821</cp:revision>
  <dcterms:created xsi:type="dcterms:W3CDTF">2008-07-27T22:34:00Z</dcterms:created>
  <dcterms:modified xsi:type="dcterms:W3CDTF">2022-09-27T05:53:40Z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1033-11.2.0.9665</vt:lpwstr>
  </property>
</Properties>
</file>